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89" r:id="rId33"/>
    <p:sldId id="291" r:id="rId34"/>
  </p:sldIdLst>
  <p:sldSz cx="14630400" cy="8229600"/>
  <p:notesSz cx="8229600" cy="14630400"/>
  <p:embeddedFontLst>
    <p:embeddedFont>
      <p:font typeface="Gelasio" panose="020B0604020202020204" charset="0"/>
      <p:regular r:id="rId36"/>
    </p:embeddedFont>
    <p:embeddedFont>
      <p:font typeface="Gelasio Semi Bold" panose="020B0604020202020204" charset="0"/>
      <p:regular r:id="rId37"/>
    </p:embeddedFont>
    <p:embeddedFont>
      <p:font typeface="Source Serif Pro" panose="02040603050405020204" pitchFamily="18"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92727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2627297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161588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1"/>
        </a:solidFill>
        <a:effectLst/>
      </p:bgPr>
    </p:bg>
    <p:spTree>
      <p:nvGrpSpPr>
        <p:cNvPr id="1" name=""/>
        <p:cNvGrpSpPr/>
        <p:nvPr/>
      </p:nvGrpSpPr>
      <p:grpSpPr>
        <a:xfrm>
          <a:off x="0" y="0"/>
          <a:ext cx="0" cy="0"/>
          <a:chOff x="0" y="0"/>
          <a:chExt cx="0" cy="0"/>
        </a:xfrm>
      </p:grpSpPr>
      <p:sp>
        <p:nvSpPr>
          <p:cNvPr id="2" name="Text 0"/>
          <p:cNvSpPr/>
          <p:nvPr/>
        </p:nvSpPr>
        <p:spPr>
          <a:xfrm>
            <a:off x="793790" y="3408878"/>
            <a:ext cx="12454124" cy="708779"/>
          </a:xfrm>
          <a:prstGeom prst="rect">
            <a:avLst/>
          </a:prstGeom>
          <a:noFill/>
          <a:ln/>
        </p:spPr>
        <p:txBody>
          <a:bodyPr wrap="none" lIns="0" tIns="0" rIns="0" bIns="0" rtlCol="0" anchor="t"/>
          <a:lstStyle/>
          <a:p>
            <a:pPr marL="0" indent="0">
              <a:lnSpc>
                <a:spcPts val="5550"/>
              </a:lnSpc>
              <a:buNone/>
            </a:pPr>
            <a:r>
              <a:rPr lang="en-US" sz="6600" dirty="0">
                <a:solidFill>
                  <a:srgbClr val="484237"/>
                </a:solidFill>
                <a:latin typeface="Gelasio Semi Bold" pitchFamily="34" charset="0"/>
                <a:ea typeface="Gelasio Semi Bold" pitchFamily="34" charset="-122"/>
                <a:cs typeface="Gelasio Semi Bold" pitchFamily="34" charset="-120"/>
              </a:rPr>
              <a:t> Driver Behavior Detection</a:t>
            </a:r>
            <a:endParaRPr lang="en-US" sz="6600" dirty="0"/>
          </a:p>
        </p:txBody>
      </p:sp>
      <p:sp>
        <p:nvSpPr>
          <p:cNvPr id="3" name="Text 1"/>
          <p:cNvSpPr/>
          <p:nvPr/>
        </p:nvSpPr>
        <p:spPr>
          <a:xfrm>
            <a:off x="793790" y="4457819"/>
            <a:ext cx="13042821" cy="362903"/>
          </a:xfrm>
          <a:prstGeom prst="rect">
            <a:avLst/>
          </a:prstGeom>
          <a:noFill/>
          <a:ln/>
        </p:spPr>
        <p:txBody>
          <a:bodyPr wrap="none" lIns="0" tIns="0" rIns="0" bIns="0" rtlCol="0" anchor="t"/>
          <a:lstStyle/>
          <a:p>
            <a:pPr marL="0" indent="0">
              <a:lnSpc>
                <a:spcPts val="2850"/>
              </a:lnSpc>
              <a:buNone/>
            </a:pP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66962"/>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Data Augmentation: Using ImageDataGenerator</a:t>
            </a:r>
            <a:endParaRPr lang="en-US" sz="4450" dirty="0"/>
          </a:p>
        </p:txBody>
      </p:sp>
      <p:sp>
        <p:nvSpPr>
          <p:cNvPr id="3" name="Text 1"/>
          <p:cNvSpPr/>
          <p:nvPr/>
        </p:nvSpPr>
        <p:spPr>
          <a:xfrm>
            <a:off x="793790" y="43514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Horizontal Flip</a:t>
            </a:r>
            <a:endParaRPr lang="en-US" sz="2200" dirty="0"/>
          </a:p>
        </p:txBody>
      </p:sp>
      <p:sp>
        <p:nvSpPr>
          <p:cNvPr id="4" name="Text 2"/>
          <p:cNvSpPr/>
          <p:nvPr/>
        </p:nvSpPr>
        <p:spPr>
          <a:xfrm>
            <a:off x="793790" y="493264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Randomly flipping images horizontally to increase dataset diversity.</a:t>
            </a:r>
            <a:endParaRPr lang="en-US" sz="1750" dirty="0"/>
          </a:p>
        </p:txBody>
      </p:sp>
      <p:sp>
        <p:nvSpPr>
          <p:cNvPr id="5" name="Text 3"/>
          <p:cNvSpPr/>
          <p:nvPr/>
        </p:nvSpPr>
        <p:spPr>
          <a:xfrm>
            <a:off x="5332928" y="43514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Rotation</a:t>
            </a:r>
            <a:endParaRPr lang="en-US" sz="2200" dirty="0"/>
          </a:p>
        </p:txBody>
      </p:sp>
      <p:sp>
        <p:nvSpPr>
          <p:cNvPr id="6" name="Text 4"/>
          <p:cNvSpPr/>
          <p:nvPr/>
        </p:nvSpPr>
        <p:spPr>
          <a:xfrm>
            <a:off x="5332928" y="493264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Applying small random rotations to simulate natural head movements.</a:t>
            </a:r>
            <a:endParaRPr lang="en-US" sz="1750" dirty="0"/>
          </a:p>
        </p:txBody>
      </p:sp>
      <p:sp>
        <p:nvSpPr>
          <p:cNvPr id="7" name="Text 5"/>
          <p:cNvSpPr/>
          <p:nvPr/>
        </p:nvSpPr>
        <p:spPr>
          <a:xfrm>
            <a:off x="9872067" y="4351496"/>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Zoom</a:t>
            </a:r>
            <a:endParaRPr lang="en-US" sz="2200" dirty="0"/>
          </a:p>
        </p:txBody>
      </p:sp>
      <p:sp>
        <p:nvSpPr>
          <p:cNvPr id="8" name="Text 6"/>
          <p:cNvSpPr/>
          <p:nvPr/>
        </p:nvSpPr>
        <p:spPr>
          <a:xfrm>
            <a:off x="9872067" y="4932640"/>
            <a:ext cx="3978116"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Slightly zooming in on images to introduce minor scale variations.</a:t>
            </a:r>
            <a:endParaRPr lang="en-US" sz="1750" dirty="0"/>
          </a:p>
        </p:txBody>
      </p:sp>
      <p:pic>
        <p:nvPicPr>
          <p:cNvPr id="9" name="Picture 8">
            <a:extLst>
              <a:ext uri="{FF2B5EF4-FFF2-40B4-BE49-F238E27FC236}">
                <a16:creationId xmlns:a16="http://schemas.microsoft.com/office/drawing/2014/main" id="{2B859086-4E0C-2F8D-AC89-10235351ED52}"/>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927622"/>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Model Training Preparation: Batch Generation with flow_from_dataframe</a:t>
            </a:r>
            <a:endParaRPr lang="en-US" sz="4450" dirty="0"/>
          </a:p>
        </p:txBody>
      </p:sp>
      <p:sp>
        <p:nvSpPr>
          <p:cNvPr id="3" name="Shape 1"/>
          <p:cNvSpPr/>
          <p:nvPr/>
        </p:nvSpPr>
        <p:spPr>
          <a:xfrm>
            <a:off x="793790" y="3685342"/>
            <a:ext cx="13042821" cy="2616518"/>
          </a:xfrm>
          <a:prstGeom prst="roundRect">
            <a:avLst>
              <a:gd name="adj" fmla="val 1300"/>
            </a:avLst>
          </a:prstGeom>
          <a:noFill/>
          <a:ln w="7620">
            <a:solidFill>
              <a:srgbClr val="000000">
                <a:alpha val="8000"/>
              </a:srgbClr>
            </a:solidFill>
            <a:prstDash val="solid"/>
          </a:ln>
        </p:spPr>
        <p:txBody>
          <a:bodyPr/>
          <a:lstStyle/>
          <a:p>
            <a:endParaRPr lang="en-US" dirty="0"/>
          </a:p>
        </p:txBody>
      </p:sp>
      <p:sp>
        <p:nvSpPr>
          <p:cNvPr id="4" name="Shape 2"/>
          <p:cNvSpPr/>
          <p:nvPr/>
        </p:nvSpPr>
        <p:spPr>
          <a:xfrm>
            <a:off x="801410" y="3692962"/>
            <a:ext cx="13027581" cy="650319"/>
          </a:xfrm>
          <a:prstGeom prst="rect">
            <a:avLst/>
          </a:prstGeom>
          <a:solidFill>
            <a:srgbClr val="FFFFFF">
              <a:alpha val="4000"/>
            </a:srgbClr>
          </a:solidFill>
          <a:ln/>
        </p:spPr>
        <p:txBody>
          <a:bodyPr/>
          <a:lstStyle/>
          <a:p>
            <a:endParaRPr lang="en-US" dirty="0"/>
          </a:p>
        </p:txBody>
      </p:sp>
      <p:sp>
        <p:nvSpPr>
          <p:cNvPr id="5" name="Text 3"/>
          <p:cNvSpPr/>
          <p:nvPr/>
        </p:nvSpPr>
        <p:spPr>
          <a:xfrm>
            <a:off x="1028224" y="3836670"/>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Batch Size</a:t>
            </a:r>
            <a:endParaRPr lang="en-US" sz="1750" dirty="0"/>
          </a:p>
        </p:txBody>
      </p:sp>
      <p:sp>
        <p:nvSpPr>
          <p:cNvPr id="6" name="Text 4"/>
          <p:cNvSpPr/>
          <p:nvPr/>
        </p:nvSpPr>
        <p:spPr>
          <a:xfrm>
            <a:off x="7545824" y="3836670"/>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64</a:t>
            </a:r>
            <a:endParaRPr lang="en-US" sz="1750" dirty="0"/>
          </a:p>
        </p:txBody>
      </p:sp>
      <p:sp>
        <p:nvSpPr>
          <p:cNvPr id="7" name="Shape 5"/>
          <p:cNvSpPr/>
          <p:nvPr/>
        </p:nvSpPr>
        <p:spPr>
          <a:xfrm>
            <a:off x="801410" y="4343281"/>
            <a:ext cx="13027581" cy="650319"/>
          </a:xfrm>
          <a:prstGeom prst="rect">
            <a:avLst/>
          </a:prstGeom>
          <a:solidFill>
            <a:srgbClr val="000000">
              <a:alpha val="4000"/>
            </a:srgbClr>
          </a:solidFill>
          <a:ln/>
        </p:spPr>
        <p:txBody>
          <a:bodyPr/>
          <a:lstStyle/>
          <a:p>
            <a:endParaRPr lang="en-US" dirty="0"/>
          </a:p>
        </p:txBody>
      </p:sp>
      <p:sp>
        <p:nvSpPr>
          <p:cNvPr id="8" name="Text 6"/>
          <p:cNvSpPr/>
          <p:nvPr/>
        </p:nvSpPr>
        <p:spPr>
          <a:xfrm>
            <a:off x="1028224" y="448698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Train Set</a:t>
            </a:r>
            <a:endParaRPr lang="en-US" sz="1750" dirty="0"/>
          </a:p>
        </p:txBody>
      </p:sp>
      <p:sp>
        <p:nvSpPr>
          <p:cNvPr id="9" name="Text 7"/>
          <p:cNvSpPr/>
          <p:nvPr/>
        </p:nvSpPr>
        <p:spPr>
          <a:xfrm>
            <a:off x="7545824" y="448698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Batches generated from 75% of the dataset</a:t>
            </a:r>
            <a:endParaRPr lang="en-US" sz="1750" dirty="0"/>
          </a:p>
        </p:txBody>
      </p:sp>
      <p:sp>
        <p:nvSpPr>
          <p:cNvPr id="10" name="Shape 8"/>
          <p:cNvSpPr/>
          <p:nvPr/>
        </p:nvSpPr>
        <p:spPr>
          <a:xfrm>
            <a:off x="801410" y="4993600"/>
            <a:ext cx="13027581" cy="650319"/>
          </a:xfrm>
          <a:prstGeom prst="rect">
            <a:avLst/>
          </a:prstGeom>
          <a:solidFill>
            <a:srgbClr val="FFFFFF">
              <a:alpha val="4000"/>
            </a:srgbClr>
          </a:solidFill>
          <a:ln/>
        </p:spPr>
        <p:txBody>
          <a:bodyPr/>
          <a:lstStyle/>
          <a:p>
            <a:endParaRPr lang="en-US" dirty="0"/>
          </a:p>
        </p:txBody>
      </p:sp>
      <p:sp>
        <p:nvSpPr>
          <p:cNvPr id="11" name="Text 9"/>
          <p:cNvSpPr/>
          <p:nvPr/>
        </p:nvSpPr>
        <p:spPr>
          <a:xfrm>
            <a:off x="1028224" y="513730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Test Set</a:t>
            </a:r>
            <a:endParaRPr lang="en-US" sz="1750" dirty="0"/>
          </a:p>
        </p:txBody>
      </p:sp>
      <p:sp>
        <p:nvSpPr>
          <p:cNvPr id="12" name="Text 10"/>
          <p:cNvSpPr/>
          <p:nvPr/>
        </p:nvSpPr>
        <p:spPr>
          <a:xfrm>
            <a:off x="7545824" y="5137309"/>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Batches generated from 20% of the dataset</a:t>
            </a:r>
            <a:endParaRPr lang="en-US" sz="1750" dirty="0"/>
          </a:p>
        </p:txBody>
      </p:sp>
      <p:sp>
        <p:nvSpPr>
          <p:cNvPr id="13" name="Shape 11"/>
          <p:cNvSpPr/>
          <p:nvPr/>
        </p:nvSpPr>
        <p:spPr>
          <a:xfrm>
            <a:off x="801410" y="5643920"/>
            <a:ext cx="13027581" cy="650319"/>
          </a:xfrm>
          <a:prstGeom prst="rect">
            <a:avLst/>
          </a:prstGeom>
          <a:solidFill>
            <a:srgbClr val="000000">
              <a:alpha val="4000"/>
            </a:srgbClr>
          </a:solidFill>
          <a:ln/>
        </p:spPr>
        <p:txBody>
          <a:bodyPr/>
          <a:lstStyle/>
          <a:p>
            <a:endParaRPr lang="en-US" dirty="0"/>
          </a:p>
        </p:txBody>
      </p:sp>
      <p:sp>
        <p:nvSpPr>
          <p:cNvPr id="14" name="Text 12"/>
          <p:cNvSpPr/>
          <p:nvPr/>
        </p:nvSpPr>
        <p:spPr>
          <a:xfrm>
            <a:off x="1028224" y="5787628"/>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Validation Set</a:t>
            </a:r>
            <a:endParaRPr lang="en-US" sz="1750" dirty="0"/>
          </a:p>
        </p:txBody>
      </p:sp>
      <p:sp>
        <p:nvSpPr>
          <p:cNvPr id="15" name="Text 13"/>
          <p:cNvSpPr/>
          <p:nvPr/>
        </p:nvSpPr>
        <p:spPr>
          <a:xfrm>
            <a:off x="7545824" y="5787628"/>
            <a:ext cx="6056352"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Batches generated from 5% of the dataset</a:t>
            </a:r>
            <a:endParaRPr lang="en-US" sz="1750" dirty="0"/>
          </a:p>
        </p:txBody>
      </p:sp>
      <p:pic>
        <p:nvPicPr>
          <p:cNvPr id="16" name="Picture 15">
            <a:extLst>
              <a:ext uri="{FF2B5EF4-FFF2-40B4-BE49-F238E27FC236}">
                <a16:creationId xmlns:a16="http://schemas.microsoft.com/office/drawing/2014/main" id="{E53ECEC6-C984-98F5-69ED-00BD74EBBE4E}"/>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ResNet34 for Driver Behavior Detection</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In this presentation, we will explore the ResNet34 architecture and its application in detecting driver behavior. ResNet, a deep neural network, addresses the vanishing gradient problem, enabling effective learning in very deep models.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7901"/>
          </a:xfrm>
          <a:prstGeom prst="rect">
            <a:avLst/>
          </a:prstGeom>
        </p:spPr>
      </p:pic>
      <p:sp>
        <p:nvSpPr>
          <p:cNvPr id="3" name="Text 0"/>
          <p:cNvSpPr/>
          <p:nvPr/>
        </p:nvSpPr>
        <p:spPr>
          <a:xfrm>
            <a:off x="632222" y="2755821"/>
            <a:ext cx="5064085" cy="564475"/>
          </a:xfrm>
          <a:prstGeom prst="rect">
            <a:avLst/>
          </a:prstGeom>
          <a:noFill/>
          <a:ln/>
        </p:spPr>
        <p:txBody>
          <a:bodyPr wrap="none" lIns="0" tIns="0" rIns="0" bIns="0" rtlCol="0" anchor="t"/>
          <a:lstStyle/>
          <a:p>
            <a:pPr marL="0" indent="0">
              <a:lnSpc>
                <a:spcPts val="4400"/>
              </a:lnSpc>
              <a:buNone/>
            </a:pPr>
            <a:r>
              <a:rPr lang="en-US" sz="3550" dirty="0">
                <a:solidFill>
                  <a:srgbClr val="484237"/>
                </a:solidFill>
                <a:latin typeface="Gelasio Semi Bold" pitchFamily="34" charset="0"/>
                <a:ea typeface="Gelasio Semi Bold" pitchFamily="34" charset="-122"/>
                <a:cs typeface="Gelasio Semi Bold" pitchFamily="34" charset="-120"/>
              </a:rPr>
              <a:t>Understanding ResNet</a:t>
            </a:r>
            <a:endParaRPr lang="en-US" sz="3550" dirty="0"/>
          </a:p>
        </p:txBody>
      </p:sp>
      <p:sp>
        <p:nvSpPr>
          <p:cNvPr id="4" name="Shape 1"/>
          <p:cNvSpPr/>
          <p:nvPr/>
        </p:nvSpPr>
        <p:spPr>
          <a:xfrm>
            <a:off x="632222" y="5661422"/>
            <a:ext cx="13365956" cy="22860"/>
          </a:xfrm>
          <a:prstGeom prst="roundRect">
            <a:avLst>
              <a:gd name="adj" fmla="val 118528"/>
            </a:avLst>
          </a:prstGeom>
          <a:solidFill>
            <a:srgbClr val="D4CEC3"/>
          </a:solidFill>
          <a:ln/>
        </p:spPr>
        <p:txBody>
          <a:bodyPr/>
          <a:lstStyle/>
          <a:p>
            <a:endParaRPr lang="en-US" dirty="0"/>
          </a:p>
        </p:txBody>
      </p:sp>
      <p:sp>
        <p:nvSpPr>
          <p:cNvPr id="5" name="Shape 2"/>
          <p:cNvSpPr/>
          <p:nvPr/>
        </p:nvSpPr>
        <p:spPr>
          <a:xfrm>
            <a:off x="3916918" y="5029260"/>
            <a:ext cx="22860" cy="632222"/>
          </a:xfrm>
          <a:prstGeom prst="roundRect">
            <a:avLst>
              <a:gd name="adj" fmla="val 118528"/>
            </a:avLst>
          </a:prstGeom>
          <a:solidFill>
            <a:srgbClr val="D4CEC3"/>
          </a:solidFill>
          <a:ln/>
        </p:spPr>
        <p:txBody>
          <a:bodyPr/>
          <a:lstStyle/>
          <a:p>
            <a:endParaRPr lang="en-US" dirty="0"/>
          </a:p>
        </p:txBody>
      </p:sp>
      <p:sp>
        <p:nvSpPr>
          <p:cNvPr id="6" name="Shape 3"/>
          <p:cNvSpPr/>
          <p:nvPr/>
        </p:nvSpPr>
        <p:spPr>
          <a:xfrm>
            <a:off x="3725228" y="5458242"/>
            <a:ext cx="406360" cy="406360"/>
          </a:xfrm>
          <a:prstGeom prst="roundRect">
            <a:avLst>
              <a:gd name="adj" fmla="val 6668"/>
            </a:avLst>
          </a:prstGeom>
          <a:solidFill>
            <a:srgbClr val="EEE8DD"/>
          </a:solidFill>
          <a:ln/>
        </p:spPr>
        <p:txBody>
          <a:bodyPr/>
          <a:lstStyle/>
          <a:p>
            <a:endParaRPr lang="en-US" dirty="0"/>
          </a:p>
        </p:txBody>
      </p:sp>
      <p:sp>
        <p:nvSpPr>
          <p:cNvPr id="7" name="Text 4"/>
          <p:cNvSpPr/>
          <p:nvPr/>
        </p:nvSpPr>
        <p:spPr>
          <a:xfrm>
            <a:off x="3864412" y="5525869"/>
            <a:ext cx="127873" cy="270986"/>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1</a:t>
            </a:r>
            <a:endParaRPr lang="en-US" sz="2100" dirty="0"/>
          </a:p>
        </p:txBody>
      </p:sp>
      <p:sp>
        <p:nvSpPr>
          <p:cNvPr id="8" name="Text 5"/>
          <p:cNvSpPr/>
          <p:nvPr/>
        </p:nvSpPr>
        <p:spPr>
          <a:xfrm>
            <a:off x="2335887" y="3591163"/>
            <a:ext cx="3185279" cy="282178"/>
          </a:xfrm>
          <a:prstGeom prst="rect">
            <a:avLst/>
          </a:prstGeom>
          <a:noFill/>
          <a:ln/>
        </p:spPr>
        <p:txBody>
          <a:bodyPr wrap="none" lIns="0" tIns="0" rIns="0" bIns="0" rtlCol="0" anchor="t"/>
          <a:lstStyle/>
          <a:p>
            <a:pPr marL="0" indent="0" algn="ctr">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Vanishing Gradient Problem</a:t>
            </a:r>
            <a:endParaRPr lang="en-US" sz="1750" dirty="0"/>
          </a:p>
        </p:txBody>
      </p:sp>
      <p:sp>
        <p:nvSpPr>
          <p:cNvPr id="9" name="Text 6"/>
          <p:cNvSpPr/>
          <p:nvPr/>
        </p:nvSpPr>
        <p:spPr>
          <a:xfrm>
            <a:off x="812840" y="3981688"/>
            <a:ext cx="6231374" cy="866894"/>
          </a:xfrm>
          <a:prstGeom prst="rect">
            <a:avLst/>
          </a:prstGeom>
          <a:noFill/>
          <a:ln/>
        </p:spPr>
        <p:txBody>
          <a:bodyPr wrap="square" lIns="0" tIns="0" rIns="0" bIns="0" rtlCol="0" anchor="t"/>
          <a:lstStyle/>
          <a:p>
            <a:pPr marL="0" indent="0" algn="ctr">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Deep neural networks can suffer from the vanishing gradient problem, where gradients become increasingly small as they propagate through the network, hindering effective learning.</a:t>
            </a:r>
            <a:endParaRPr lang="en-US" sz="1400" dirty="0"/>
          </a:p>
        </p:txBody>
      </p:sp>
      <p:sp>
        <p:nvSpPr>
          <p:cNvPr id="10" name="Shape 7"/>
          <p:cNvSpPr/>
          <p:nvPr/>
        </p:nvSpPr>
        <p:spPr>
          <a:xfrm>
            <a:off x="7303532" y="5661362"/>
            <a:ext cx="22860" cy="632222"/>
          </a:xfrm>
          <a:prstGeom prst="roundRect">
            <a:avLst>
              <a:gd name="adj" fmla="val 118528"/>
            </a:avLst>
          </a:prstGeom>
          <a:solidFill>
            <a:srgbClr val="D4CEC3"/>
          </a:solidFill>
          <a:ln/>
        </p:spPr>
        <p:txBody>
          <a:bodyPr/>
          <a:lstStyle/>
          <a:p>
            <a:endParaRPr lang="en-US" dirty="0"/>
          </a:p>
        </p:txBody>
      </p:sp>
      <p:sp>
        <p:nvSpPr>
          <p:cNvPr id="11" name="Shape 8"/>
          <p:cNvSpPr/>
          <p:nvPr/>
        </p:nvSpPr>
        <p:spPr>
          <a:xfrm>
            <a:off x="7111841" y="5458242"/>
            <a:ext cx="406360" cy="406360"/>
          </a:xfrm>
          <a:prstGeom prst="roundRect">
            <a:avLst>
              <a:gd name="adj" fmla="val 6668"/>
            </a:avLst>
          </a:prstGeom>
          <a:solidFill>
            <a:srgbClr val="EEE8DD"/>
          </a:solidFill>
          <a:ln/>
        </p:spPr>
        <p:txBody>
          <a:bodyPr/>
          <a:lstStyle/>
          <a:p>
            <a:endParaRPr lang="en-US" dirty="0"/>
          </a:p>
        </p:txBody>
      </p:sp>
      <p:sp>
        <p:nvSpPr>
          <p:cNvPr id="12" name="Text 9"/>
          <p:cNvSpPr/>
          <p:nvPr/>
        </p:nvSpPr>
        <p:spPr>
          <a:xfrm>
            <a:off x="7232928" y="5525869"/>
            <a:ext cx="164187" cy="270986"/>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2</a:t>
            </a:r>
            <a:endParaRPr lang="en-US" sz="2100" dirty="0"/>
          </a:p>
        </p:txBody>
      </p:sp>
      <p:sp>
        <p:nvSpPr>
          <p:cNvPr id="13" name="Text 10"/>
          <p:cNvSpPr/>
          <p:nvPr/>
        </p:nvSpPr>
        <p:spPr>
          <a:xfrm>
            <a:off x="6186130" y="6474262"/>
            <a:ext cx="2257901" cy="282178"/>
          </a:xfrm>
          <a:prstGeom prst="rect">
            <a:avLst/>
          </a:prstGeom>
          <a:noFill/>
          <a:ln/>
        </p:spPr>
        <p:txBody>
          <a:bodyPr wrap="none" lIns="0" tIns="0" rIns="0" bIns="0" rtlCol="0" anchor="t"/>
          <a:lstStyle/>
          <a:p>
            <a:pPr marL="0" indent="0" algn="ctr">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Skip Connections</a:t>
            </a:r>
            <a:endParaRPr lang="en-US" sz="1750" dirty="0"/>
          </a:p>
        </p:txBody>
      </p:sp>
      <p:sp>
        <p:nvSpPr>
          <p:cNvPr id="14" name="Text 11"/>
          <p:cNvSpPr/>
          <p:nvPr/>
        </p:nvSpPr>
        <p:spPr>
          <a:xfrm>
            <a:off x="4199453" y="6864787"/>
            <a:ext cx="6231374" cy="866894"/>
          </a:xfrm>
          <a:prstGeom prst="rect">
            <a:avLst/>
          </a:prstGeom>
          <a:noFill/>
          <a:ln/>
        </p:spPr>
        <p:txBody>
          <a:bodyPr wrap="square" lIns="0" tIns="0" rIns="0" bIns="0" rtlCol="0" anchor="t"/>
          <a:lstStyle/>
          <a:p>
            <a:pPr marL="0" indent="0" algn="ctr">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ResNet introduces skip connections, which allow the network to bypass certain layers, mitigating the vanishing gradient issue and enabling the training of very deep models.</a:t>
            </a:r>
            <a:endParaRPr lang="en-US" sz="1400" dirty="0"/>
          </a:p>
        </p:txBody>
      </p:sp>
      <p:sp>
        <p:nvSpPr>
          <p:cNvPr id="15" name="Shape 12"/>
          <p:cNvSpPr/>
          <p:nvPr/>
        </p:nvSpPr>
        <p:spPr>
          <a:xfrm>
            <a:off x="10690265" y="5029260"/>
            <a:ext cx="22860" cy="632222"/>
          </a:xfrm>
          <a:prstGeom prst="roundRect">
            <a:avLst>
              <a:gd name="adj" fmla="val 118528"/>
            </a:avLst>
          </a:prstGeom>
          <a:solidFill>
            <a:srgbClr val="D4CEC3"/>
          </a:solidFill>
          <a:ln/>
        </p:spPr>
        <p:txBody>
          <a:bodyPr/>
          <a:lstStyle/>
          <a:p>
            <a:endParaRPr lang="en-US" dirty="0"/>
          </a:p>
        </p:txBody>
      </p:sp>
      <p:sp>
        <p:nvSpPr>
          <p:cNvPr id="16" name="Shape 13"/>
          <p:cNvSpPr/>
          <p:nvPr/>
        </p:nvSpPr>
        <p:spPr>
          <a:xfrm>
            <a:off x="10498574" y="5458242"/>
            <a:ext cx="406360" cy="406360"/>
          </a:xfrm>
          <a:prstGeom prst="roundRect">
            <a:avLst>
              <a:gd name="adj" fmla="val 6668"/>
            </a:avLst>
          </a:prstGeom>
          <a:solidFill>
            <a:srgbClr val="EEE8DD"/>
          </a:solidFill>
          <a:ln/>
        </p:spPr>
        <p:txBody>
          <a:bodyPr/>
          <a:lstStyle/>
          <a:p>
            <a:endParaRPr lang="en-US" dirty="0"/>
          </a:p>
        </p:txBody>
      </p:sp>
      <p:sp>
        <p:nvSpPr>
          <p:cNvPr id="17" name="Text 14"/>
          <p:cNvSpPr/>
          <p:nvPr/>
        </p:nvSpPr>
        <p:spPr>
          <a:xfrm>
            <a:off x="10620137" y="5525869"/>
            <a:ext cx="163235" cy="270986"/>
          </a:xfrm>
          <a:prstGeom prst="rect">
            <a:avLst/>
          </a:prstGeom>
          <a:noFill/>
          <a:ln/>
        </p:spPr>
        <p:txBody>
          <a:bodyPr wrap="none" lIns="0" tIns="0" rIns="0" bIns="0" rtlCol="0" anchor="t"/>
          <a:lstStyle/>
          <a:p>
            <a:pPr marL="0" indent="0" algn="ctr">
              <a:lnSpc>
                <a:spcPts val="2100"/>
              </a:lnSpc>
              <a:buNone/>
            </a:pPr>
            <a:r>
              <a:rPr lang="en-US" sz="2100" dirty="0">
                <a:solidFill>
                  <a:srgbClr val="746558"/>
                </a:solidFill>
                <a:latin typeface="Gelasio Semi Bold" pitchFamily="34" charset="0"/>
                <a:ea typeface="Gelasio Semi Bold" pitchFamily="34" charset="-122"/>
                <a:cs typeface="Gelasio Semi Bold" pitchFamily="34" charset="-120"/>
              </a:rPr>
              <a:t>3</a:t>
            </a:r>
            <a:endParaRPr lang="en-US" sz="2100" dirty="0"/>
          </a:p>
        </p:txBody>
      </p:sp>
      <p:sp>
        <p:nvSpPr>
          <p:cNvPr id="18" name="Text 15"/>
          <p:cNvSpPr/>
          <p:nvPr/>
        </p:nvSpPr>
        <p:spPr>
          <a:xfrm>
            <a:off x="9572863" y="3591163"/>
            <a:ext cx="2257901" cy="282178"/>
          </a:xfrm>
          <a:prstGeom prst="rect">
            <a:avLst/>
          </a:prstGeom>
          <a:noFill/>
          <a:ln/>
        </p:spPr>
        <p:txBody>
          <a:bodyPr wrap="none" lIns="0" tIns="0" rIns="0" bIns="0" rtlCol="0" anchor="t"/>
          <a:lstStyle/>
          <a:p>
            <a:pPr marL="0" indent="0" algn="ctr">
              <a:lnSpc>
                <a:spcPts val="2200"/>
              </a:lnSpc>
              <a:buNone/>
            </a:pPr>
            <a:r>
              <a:rPr lang="en-US" sz="1750" dirty="0">
                <a:solidFill>
                  <a:srgbClr val="746558"/>
                </a:solidFill>
                <a:latin typeface="Gelasio Semi Bold" pitchFamily="34" charset="0"/>
                <a:ea typeface="Gelasio Semi Bold" pitchFamily="34" charset="-122"/>
                <a:cs typeface="Gelasio Semi Bold" pitchFamily="34" charset="-120"/>
              </a:rPr>
              <a:t>Effective Learning</a:t>
            </a:r>
            <a:endParaRPr lang="en-US" sz="1750" dirty="0"/>
          </a:p>
        </p:txBody>
      </p:sp>
      <p:sp>
        <p:nvSpPr>
          <p:cNvPr id="19" name="Text 16"/>
          <p:cNvSpPr/>
          <p:nvPr/>
        </p:nvSpPr>
        <p:spPr>
          <a:xfrm>
            <a:off x="7586067" y="3981688"/>
            <a:ext cx="6231493" cy="866894"/>
          </a:xfrm>
          <a:prstGeom prst="rect">
            <a:avLst/>
          </a:prstGeom>
          <a:noFill/>
          <a:ln/>
        </p:spPr>
        <p:txBody>
          <a:bodyPr wrap="square" lIns="0" tIns="0" rIns="0" bIns="0" rtlCol="0" anchor="t"/>
          <a:lstStyle/>
          <a:p>
            <a:pPr marL="0" indent="0" algn="ctr">
              <a:lnSpc>
                <a:spcPts val="2250"/>
              </a:lnSpc>
              <a:buNone/>
            </a:pPr>
            <a:r>
              <a:rPr lang="en-US" sz="1400" dirty="0">
                <a:solidFill>
                  <a:srgbClr val="504C49"/>
                </a:solidFill>
                <a:latin typeface="Source Serif Pro" pitchFamily="34" charset="0"/>
                <a:ea typeface="Source Serif Pro" pitchFamily="34" charset="-122"/>
                <a:cs typeface="Source Serif Pro" pitchFamily="34" charset="-120"/>
              </a:rPr>
              <a:t>The skip connections in ResNet enable the network to learn more effectively, leading to improved performance on a variety of tasks, including driver behavior detection.</a:t>
            </a:r>
            <a:endParaRPr lang="en-US" sz="1400" dirty="0"/>
          </a:p>
        </p:txBody>
      </p:sp>
      <p:pic>
        <p:nvPicPr>
          <p:cNvPr id="20" name="Picture 19">
            <a:extLst>
              <a:ext uri="{FF2B5EF4-FFF2-40B4-BE49-F238E27FC236}">
                <a16:creationId xmlns:a16="http://schemas.microsoft.com/office/drawing/2014/main" id="{09D5576C-4AF3-D3A5-FC02-2F311E44531F}"/>
              </a:ext>
            </a:extLst>
          </p:cNvPr>
          <p:cNvPicPr>
            <a:picLocks noChangeAspect="1"/>
          </p:cNvPicPr>
          <p:nvPr/>
        </p:nvPicPr>
        <p:blipFill>
          <a:blip r:embed="rId4"/>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95607"/>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ResNet Architecture</a:t>
            </a:r>
            <a:endParaRPr lang="en-US" sz="4450" dirty="0"/>
          </a:p>
        </p:txBody>
      </p:sp>
      <p:sp>
        <p:nvSpPr>
          <p:cNvPr id="3" name="Text 1"/>
          <p:cNvSpPr/>
          <p:nvPr/>
        </p:nvSpPr>
        <p:spPr>
          <a:xfrm>
            <a:off x="793790" y="3271361"/>
            <a:ext cx="297513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Convolutional Layers</a:t>
            </a:r>
            <a:endParaRPr lang="en-US" sz="2200" dirty="0"/>
          </a:p>
        </p:txBody>
      </p:sp>
      <p:sp>
        <p:nvSpPr>
          <p:cNvPr id="4" name="Text 2"/>
          <p:cNvSpPr/>
          <p:nvPr/>
        </p:nvSpPr>
        <p:spPr>
          <a:xfrm>
            <a:off x="793790" y="3852505"/>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ResNet34 model consists of a series of convolutional layers that extract features from the input data.</a:t>
            </a:r>
            <a:endParaRPr lang="en-US" sz="1750" dirty="0"/>
          </a:p>
        </p:txBody>
      </p:sp>
      <p:sp>
        <p:nvSpPr>
          <p:cNvPr id="5" name="Text 3"/>
          <p:cNvSpPr/>
          <p:nvPr/>
        </p:nvSpPr>
        <p:spPr>
          <a:xfrm>
            <a:off x="5332928" y="3271361"/>
            <a:ext cx="290393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Batch Normalization</a:t>
            </a:r>
            <a:endParaRPr lang="en-US" sz="2200" dirty="0"/>
          </a:p>
        </p:txBody>
      </p:sp>
      <p:sp>
        <p:nvSpPr>
          <p:cNvPr id="6" name="Text 4"/>
          <p:cNvSpPr/>
          <p:nvPr/>
        </p:nvSpPr>
        <p:spPr>
          <a:xfrm>
            <a:off x="5332928" y="3852505"/>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Batch normalization is used to stabilize the training process and improve the model's performance.</a:t>
            </a:r>
            <a:endParaRPr lang="en-US" sz="1750" dirty="0"/>
          </a:p>
        </p:txBody>
      </p:sp>
      <p:sp>
        <p:nvSpPr>
          <p:cNvPr id="7" name="Text 5"/>
          <p:cNvSpPr/>
          <p:nvPr/>
        </p:nvSpPr>
        <p:spPr>
          <a:xfrm>
            <a:off x="9872067" y="327136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Max Pooling</a:t>
            </a:r>
            <a:endParaRPr lang="en-US" sz="2200" dirty="0"/>
          </a:p>
        </p:txBody>
      </p:sp>
      <p:sp>
        <p:nvSpPr>
          <p:cNvPr id="8" name="Text 6"/>
          <p:cNvSpPr/>
          <p:nvPr/>
        </p:nvSpPr>
        <p:spPr>
          <a:xfrm>
            <a:off x="9872067" y="3852505"/>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MaxPooling is a down-sampling operation used in convolutional neural networks (CNNs) to reduce the spatial dimensions of feature maps while retaining the most important information.</a:t>
            </a:r>
            <a:endParaRPr lang="en-US" sz="1750" dirty="0"/>
          </a:p>
        </p:txBody>
      </p:sp>
      <p:pic>
        <p:nvPicPr>
          <p:cNvPr id="9" name="Picture 8">
            <a:extLst>
              <a:ext uri="{FF2B5EF4-FFF2-40B4-BE49-F238E27FC236}">
                <a16:creationId xmlns:a16="http://schemas.microsoft.com/office/drawing/2014/main" id="{8B0690BC-FD7D-C012-C92C-401CBC0802CD}"/>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8690399-2AF2-FE2F-3A1D-371246127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160" y="1415795"/>
            <a:ext cx="13086079" cy="5398008"/>
          </a:xfrm>
          <a:prstGeom prst="rect">
            <a:avLst/>
          </a:prstGeom>
        </p:spPr>
      </p:pic>
      <p:pic>
        <p:nvPicPr>
          <p:cNvPr id="2" name="Picture 1">
            <a:extLst>
              <a:ext uri="{FF2B5EF4-FFF2-40B4-BE49-F238E27FC236}">
                <a16:creationId xmlns:a16="http://schemas.microsoft.com/office/drawing/2014/main" id="{4A44ABC5-4088-0739-745D-20631354DFB8}"/>
              </a:ext>
            </a:extLst>
          </p:cNvPr>
          <p:cNvPicPr>
            <a:picLocks noChangeAspect="1"/>
          </p:cNvPicPr>
          <p:nvPr/>
        </p:nvPicPr>
        <p:blipFill>
          <a:blip r:embed="rId4"/>
          <a:stretch>
            <a:fillRect/>
          </a:stretch>
        </p:blipFill>
        <p:spPr>
          <a:xfrm>
            <a:off x="12144375" y="7143869"/>
            <a:ext cx="2486025" cy="1047750"/>
          </a:xfrm>
          <a:prstGeom prst="rect">
            <a:avLst/>
          </a:prstGeom>
        </p:spPr>
      </p:pic>
    </p:spTree>
    <p:extLst>
      <p:ext uri="{BB962C8B-B14F-4D97-AF65-F5344CB8AC3E}">
        <p14:creationId xmlns:p14="http://schemas.microsoft.com/office/powerpoint/2010/main" val="979916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77058"/>
            <a:ext cx="9367599"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Training and Validation Accuracy</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High Accuracy</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ResNet34 model achieves impressive training and validation accuracy, demonstrating its ability to effectively detect driver behavior.</a:t>
            </a:r>
            <a:endParaRPr lang="en-US" sz="1750" dirty="0"/>
          </a:p>
        </p:txBody>
      </p:sp>
      <p:sp>
        <p:nvSpPr>
          <p:cNvPr id="5" name="Text 3"/>
          <p:cNvSpPr/>
          <p:nvPr/>
        </p:nvSpPr>
        <p:spPr>
          <a:xfrm>
            <a:off x="5332928" y="3452813"/>
            <a:ext cx="3375660"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Consistent Performance</a:t>
            </a:r>
            <a:endParaRPr lang="en-US" sz="2200" dirty="0"/>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model maintains a stable and consistent performance throughout the training process, indicating its robustness and generalization capabilities.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Convergence</a:t>
            </a:r>
            <a:endParaRPr lang="en-US" sz="2200" dirty="0"/>
          </a:p>
        </p:txBody>
      </p:sp>
      <p:sp>
        <p:nvSpPr>
          <p:cNvPr id="8" name="Text 6"/>
          <p:cNvSpPr/>
          <p:nvPr/>
        </p:nvSpPr>
        <p:spPr>
          <a:xfrm>
            <a:off x="9872067"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training and validation accuracy curves converge, suggesting the model has learned the underlying patterns in the data effectively.</a:t>
            </a:r>
            <a:endParaRPr lang="en-US" sz="1750" dirty="0"/>
          </a:p>
        </p:txBody>
      </p:sp>
      <p:pic>
        <p:nvPicPr>
          <p:cNvPr id="9" name="Picture 8">
            <a:extLst>
              <a:ext uri="{FF2B5EF4-FFF2-40B4-BE49-F238E27FC236}">
                <a16:creationId xmlns:a16="http://schemas.microsoft.com/office/drawing/2014/main" id="{D42680A6-72FC-C3C1-39CA-7FC08D3FE802}"/>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64143" y="772154"/>
            <a:ext cx="11460514" cy="682347"/>
          </a:xfrm>
          <a:prstGeom prst="rect">
            <a:avLst/>
          </a:prstGeom>
          <a:noFill/>
          <a:ln/>
        </p:spPr>
        <p:txBody>
          <a:bodyPr wrap="none" lIns="0" tIns="0" rIns="0" bIns="0" rtlCol="0" anchor="t"/>
          <a:lstStyle/>
          <a:p>
            <a:pPr marL="0" indent="0">
              <a:lnSpc>
                <a:spcPts val="5350"/>
              </a:lnSpc>
              <a:buNone/>
            </a:pPr>
            <a:r>
              <a:rPr lang="en-US" sz="4250" dirty="0">
                <a:solidFill>
                  <a:srgbClr val="484237"/>
                </a:solidFill>
                <a:latin typeface="Gelasio Semi Bold" pitchFamily="34" charset="0"/>
                <a:ea typeface="Gelasio Semi Bold" pitchFamily="34" charset="-122"/>
                <a:cs typeface="Gelasio Semi Bold" pitchFamily="34" charset="-120"/>
              </a:rPr>
              <a:t>Loss and Accuracy Curves over 20 Epochs </a:t>
            </a:r>
          </a:p>
          <a:p>
            <a:pPr marL="0" indent="0">
              <a:lnSpc>
                <a:spcPts val="5350"/>
              </a:lnSpc>
              <a:buNone/>
            </a:pPr>
            <a:r>
              <a:rPr lang="en-US" sz="4250" dirty="0">
                <a:solidFill>
                  <a:srgbClr val="484237"/>
                </a:solidFill>
                <a:latin typeface="Gelasio Semi Bold" pitchFamily="34" charset="0"/>
                <a:cs typeface="Gelasio Semi Bold" pitchFamily="34" charset="-120"/>
              </a:rPr>
              <a:t>For ResNet</a:t>
            </a:r>
            <a:endParaRPr lang="en-US" sz="4250" dirty="0"/>
          </a:p>
        </p:txBody>
      </p:sp>
      <p:pic>
        <p:nvPicPr>
          <p:cNvPr id="14" name="Picture 13">
            <a:extLst>
              <a:ext uri="{FF2B5EF4-FFF2-40B4-BE49-F238E27FC236}">
                <a16:creationId xmlns:a16="http://schemas.microsoft.com/office/drawing/2014/main" id="{E4B8B2C0-0F6D-B2EC-B812-BB416C6E1817}"/>
              </a:ext>
            </a:extLst>
          </p:cNvPr>
          <p:cNvPicPr>
            <a:picLocks noChangeAspect="1"/>
          </p:cNvPicPr>
          <p:nvPr/>
        </p:nvPicPr>
        <p:blipFill>
          <a:blip r:embed="rId3"/>
          <a:stretch>
            <a:fillRect/>
          </a:stretch>
        </p:blipFill>
        <p:spPr>
          <a:xfrm>
            <a:off x="506724" y="2855754"/>
            <a:ext cx="6341376" cy="3517225"/>
          </a:xfrm>
          <a:prstGeom prst="rect">
            <a:avLst/>
          </a:prstGeom>
        </p:spPr>
      </p:pic>
      <p:pic>
        <p:nvPicPr>
          <p:cNvPr id="16" name="Picture 15">
            <a:extLst>
              <a:ext uri="{FF2B5EF4-FFF2-40B4-BE49-F238E27FC236}">
                <a16:creationId xmlns:a16="http://schemas.microsoft.com/office/drawing/2014/main" id="{611D862C-11E6-31EE-0ADD-645E0EFDD48A}"/>
              </a:ext>
            </a:extLst>
          </p:cNvPr>
          <p:cNvPicPr>
            <a:picLocks noChangeAspect="1"/>
          </p:cNvPicPr>
          <p:nvPr/>
        </p:nvPicPr>
        <p:blipFill>
          <a:blip r:embed="rId4"/>
          <a:stretch>
            <a:fillRect/>
          </a:stretch>
        </p:blipFill>
        <p:spPr>
          <a:xfrm>
            <a:off x="7576456" y="2855754"/>
            <a:ext cx="6455230" cy="3546420"/>
          </a:xfrm>
          <a:prstGeom prst="rect">
            <a:avLst/>
          </a:prstGeom>
        </p:spPr>
      </p:pic>
      <p:pic>
        <p:nvPicPr>
          <p:cNvPr id="2" name="Picture 1">
            <a:extLst>
              <a:ext uri="{FF2B5EF4-FFF2-40B4-BE49-F238E27FC236}">
                <a16:creationId xmlns:a16="http://schemas.microsoft.com/office/drawing/2014/main" id="{10909C2A-D103-8FDE-B1F3-A77839F642F5}"/>
              </a:ext>
            </a:extLst>
          </p:cNvPr>
          <p:cNvPicPr>
            <a:picLocks noChangeAspect="1"/>
          </p:cNvPicPr>
          <p:nvPr/>
        </p:nvPicPr>
        <p:blipFill>
          <a:blip r:embed="rId5"/>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6987"/>
            <a:ext cx="7556421" cy="2934653"/>
          </a:xfrm>
          <a:prstGeom prst="rect">
            <a:avLst/>
          </a:prstGeom>
          <a:noFill/>
          <a:ln/>
        </p:spPr>
        <p:txBody>
          <a:bodyPr wrap="square" lIns="0" tIns="0" rIns="0" bIns="0" rtlCol="0" anchor="t"/>
          <a:lstStyle/>
          <a:p>
            <a:pPr marL="0" indent="0">
              <a:lnSpc>
                <a:spcPts val="7700"/>
              </a:lnSpc>
              <a:buNone/>
            </a:pPr>
            <a:r>
              <a:rPr lang="en-US" sz="6150" dirty="0" err="1">
                <a:solidFill>
                  <a:srgbClr val="484237"/>
                </a:solidFill>
                <a:latin typeface="Gelasio Semi Bold" pitchFamily="34" charset="0"/>
                <a:ea typeface="Gelasio Semi Bold" pitchFamily="34" charset="-122"/>
                <a:cs typeface="Gelasio Semi Bold" pitchFamily="34" charset="-120"/>
              </a:rPr>
              <a:t>AlexNet</a:t>
            </a:r>
            <a:r>
              <a:rPr lang="en-US" sz="6150" dirty="0">
                <a:solidFill>
                  <a:srgbClr val="484237"/>
                </a:solidFill>
                <a:latin typeface="Gelasio Semi Bold" pitchFamily="34" charset="0"/>
                <a:ea typeface="Gelasio Semi Bold" pitchFamily="34" charset="-122"/>
                <a:cs typeface="Gelasio Semi Bold" pitchFamily="34" charset="-120"/>
              </a:rPr>
              <a:t>  for Driver Behavior Detection</a:t>
            </a:r>
            <a:endParaRPr lang="en-US" sz="6150" dirty="0"/>
          </a:p>
        </p:txBody>
      </p:sp>
      <p:sp>
        <p:nvSpPr>
          <p:cNvPr id="4" name="Text 1"/>
          <p:cNvSpPr/>
          <p:nvPr/>
        </p:nvSpPr>
        <p:spPr>
          <a:xfrm>
            <a:off x="793790" y="4881801"/>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AlexNet is a convolutional neural network (CNN) architecture that has been widely used for image classification tasks. In this context, we will explore how AlexNet can be applied to analyze driving behavior.</a:t>
            </a:r>
            <a:endParaRPr lang="en-US" sz="1750" dirty="0"/>
          </a:p>
        </p:txBody>
      </p:sp>
      <p:sp>
        <p:nvSpPr>
          <p:cNvPr id="5" name="Shape 2"/>
          <p:cNvSpPr/>
          <p:nvPr/>
        </p:nvSpPr>
        <p:spPr>
          <a:xfrm>
            <a:off x="793790" y="6242566"/>
            <a:ext cx="362903" cy="362903"/>
          </a:xfrm>
          <a:prstGeom prst="roundRect">
            <a:avLst>
              <a:gd name="adj" fmla="val 25194296"/>
            </a:avLst>
          </a:prstGeom>
          <a:noFill/>
          <a:ln w="7620">
            <a:solidFill>
              <a:srgbClr val="FFFFFF"/>
            </a:solidFill>
            <a:prstDash val="solid"/>
          </a:ln>
        </p:spPr>
        <p:txBody>
          <a:body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283488" y="2731175"/>
            <a:ext cx="4919305" cy="2767132"/>
          </a:xfrm>
          <a:prstGeom prst="rect">
            <a:avLst/>
          </a:prstGeom>
        </p:spPr>
      </p:pic>
      <p:sp>
        <p:nvSpPr>
          <p:cNvPr id="4" name="Text 0"/>
          <p:cNvSpPr/>
          <p:nvPr/>
        </p:nvSpPr>
        <p:spPr>
          <a:xfrm>
            <a:off x="6280190" y="146542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What is AlexNet?</a:t>
            </a:r>
            <a:endParaRPr lang="en-US" sz="4450" dirty="0"/>
          </a:p>
        </p:txBody>
      </p:sp>
      <p:sp>
        <p:nvSpPr>
          <p:cNvPr id="5" name="Shape 1"/>
          <p:cNvSpPr/>
          <p:nvPr/>
        </p:nvSpPr>
        <p:spPr>
          <a:xfrm>
            <a:off x="6280190" y="2769513"/>
            <a:ext cx="510302" cy="510302"/>
          </a:xfrm>
          <a:prstGeom prst="roundRect">
            <a:avLst>
              <a:gd name="adj" fmla="val 6667"/>
            </a:avLst>
          </a:prstGeom>
          <a:solidFill>
            <a:srgbClr val="EEE8DD"/>
          </a:solidFill>
          <a:ln/>
        </p:spPr>
        <p:txBody>
          <a:bodyPr/>
          <a:lstStyle/>
          <a:p>
            <a:endParaRPr lang="en-US" dirty="0"/>
          </a:p>
        </p:txBody>
      </p:sp>
      <p:sp>
        <p:nvSpPr>
          <p:cNvPr id="6" name="Text 2"/>
          <p:cNvSpPr/>
          <p:nvPr/>
        </p:nvSpPr>
        <p:spPr>
          <a:xfrm>
            <a:off x="6455093" y="2854523"/>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7" name="Text 3"/>
          <p:cNvSpPr/>
          <p:nvPr/>
        </p:nvSpPr>
        <p:spPr>
          <a:xfrm>
            <a:off x="7017306" y="2769513"/>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Deep Learning Model</a:t>
            </a:r>
            <a:endParaRPr lang="en-US" sz="2200" dirty="0"/>
          </a:p>
        </p:txBody>
      </p:sp>
      <p:sp>
        <p:nvSpPr>
          <p:cNvPr id="8" name="Text 4"/>
          <p:cNvSpPr/>
          <p:nvPr/>
        </p:nvSpPr>
        <p:spPr>
          <a:xfrm>
            <a:off x="7017306" y="361426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AlexNet is a pioneering CNN architecture that achieved breakthrough performance in image recognition.</a:t>
            </a:r>
            <a:endParaRPr lang="en-US" sz="1750" dirty="0"/>
          </a:p>
        </p:txBody>
      </p:sp>
      <p:sp>
        <p:nvSpPr>
          <p:cNvPr id="9" name="Shape 5"/>
          <p:cNvSpPr/>
          <p:nvPr/>
        </p:nvSpPr>
        <p:spPr>
          <a:xfrm>
            <a:off x="10171867" y="2769513"/>
            <a:ext cx="510302" cy="510302"/>
          </a:xfrm>
          <a:prstGeom prst="roundRect">
            <a:avLst>
              <a:gd name="adj" fmla="val 6667"/>
            </a:avLst>
          </a:prstGeom>
          <a:solidFill>
            <a:srgbClr val="EEE8DD"/>
          </a:solidFill>
          <a:ln/>
        </p:spPr>
        <p:txBody>
          <a:bodyPr/>
          <a:lstStyle/>
          <a:p>
            <a:endParaRPr lang="en-US" dirty="0"/>
          </a:p>
        </p:txBody>
      </p:sp>
      <p:sp>
        <p:nvSpPr>
          <p:cNvPr id="10" name="Text 6"/>
          <p:cNvSpPr/>
          <p:nvPr/>
        </p:nvSpPr>
        <p:spPr>
          <a:xfrm>
            <a:off x="10323909" y="2854523"/>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1" name="Text 7"/>
          <p:cNvSpPr/>
          <p:nvPr/>
        </p:nvSpPr>
        <p:spPr>
          <a:xfrm>
            <a:off x="10908983" y="27695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Image Classification</a:t>
            </a:r>
            <a:endParaRPr lang="en-US" sz="2200" dirty="0"/>
          </a:p>
        </p:txBody>
      </p:sp>
      <p:sp>
        <p:nvSpPr>
          <p:cNvPr id="12" name="Text 8"/>
          <p:cNvSpPr/>
          <p:nvPr/>
        </p:nvSpPr>
        <p:spPr>
          <a:xfrm>
            <a:off x="10908983" y="3259931"/>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It excels at identifying objects within images, making it suitable for driver behavior analysis.</a:t>
            </a:r>
            <a:endParaRPr lang="en-US" sz="1750" dirty="0"/>
          </a:p>
        </p:txBody>
      </p:sp>
      <p:sp>
        <p:nvSpPr>
          <p:cNvPr id="13" name="Shape 9"/>
          <p:cNvSpPr/>
          <p:nvPr/>
        </p:nvSpPr>
        <p:spPr>
          <a:xfrm>
            <a:off x="6280190" y="5547836"/>
            <a:ext cx="510302" cy="510302"/>
          </a:xfrm>
          <a:prstGeom prst="roundRect">
            <a:avLst>
              <a:gd name="adj" fmla="val 6667"/>
            </a:avLst>
          </a:prstGeom>
          <a:solidFill>
            <a:srgbClr val="EEE8DD"/>
          </a:solidFill>
          <a:ln/>
        </p:spPr>
        <p:txBody>
          <a:bodyPr/>
          <a:lstStyle/>
          <a:p>
            <a:endParaRPr lang="en-US" dirty="0"/>
          </a:p>
        </p:txBody>
      </p:sp>
      <p:sp>
        <p:nvSpPr>
          <p:cNvPr id="14" name="Text 10"/>
          <p:cNvSpPr/>
          <p:nvPr/>
        </p:nvSpPr>
        <p:spPr>
          <a:xfrm>
            <a:off x="6432828" y="5632847"/>
            <a:ext cx="20502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5" name="Text 11"/>
          <p:cNvSpPr/>
          <p:nvPr/>
        </p:nvSpPr>
        <p:spPr>
          <a:xfrm>
            <a:off x="7017306" y="5547836"/>
            <a:ext cx="2975134"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Convolutional Layers</a:t>
            </a:r>
            <a:endParaRPr lang="en-US" sz="2200" dirty="0"/>
          </a:p>
        </p:txBody>
      </p:sp>
      <p:sp>
        <p:nvSpPr>
          <p:cNvPr id="16" name="Text 12"/>
          <p:cNvSpPr/>
          <p:nvPr/>
        </p:nvSpPr>
        <p:spPr>
          <a:xfrm>
            <a:off x="7017306" y="60382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It leverages convolutional layers to extract features from images, learning patterns related to driver actions.</a:t>
            </a:r>
            <a:endParaRPr lang="en-US" sz="1750" dirty="0"/>
          </a:p>
        </p:txBody>
      </p:sp>
      <p:pic>
        <p:nvPicPr>
          <p:cNvPr id="17" name="Picture 16">
            <a:extLst>
              <a:ext uri="{FF2B5EF4-FFF2-40B4-BE49-F238E27FC236}">
                <a16:creationId xmlns:a16="http://schemas.microsoft.com/office/drawing/2014/main" id="{28E382C7-1F36-8E40-75F7-5011FE3F8573}"/>
              </a:ext>
            </a:extLst>
          </p:cNvPr>
          <p:cNvPicPr>
            <a:picLocks noChangeAspect="1"/>
          </p:cNvPicPr>
          <p:nvPr/>
        </p:nvPicPr>
        <p:blipFill>
          <a:blip r:embed="rId5"/>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97906"/>
            <a:ext cx="5670590" cy="708779"/>
          </a:xfrm>
          <a:prstGeom prst="rect">
            <a:avLst/>
          </a:prstGeom>
          <a:noFill/>
          <a:ln/>
        </p:spPr>
        <p:txBody>
          <a:bodyPr wrap="none" lIns="0" tIns="0" rIns="0" bIns="0" rtlCol="0" anchor="t"/>
          <a:lstStyle/>
          <a:p>
            <a:pPr marL="0" indent="0">
              <a:lnSpc>
                <a:spcPts val="5550"/>
              </a:lnSpc>
              <a:buNone/>
            </a:pPr>
            <a:r>
              <a:rPr lang="en-US" sz="6000" dirty="0">
                <a:solidFill>
                  <a:srgbClr val="484237"/>
                </a:solidFill>
                <a:latin typeface="Gelasio Semi Bold" pitchFamily="34" charset="0"/>
                <a:ea typeface="Gelasio Semi Bold" pitchFamily="34" charset="-122"/>
                <a:cs typeface="Gelasio Semi Bold" pitchFamily="34" charset="-120"/>
              </a:rPr>
              <a:t>About us</a:t>
            </a:r>
            <a:endParaRPr lang="en-US" sz="6000" dirty="0"/>
          </a:p>
        </p:txBody>
      </p:sp>
      <p:sp>
        <p:nvSpPr>
          <p:cNvPr id="3" name="Text 1"/>
          <p:cNvSpPr/>
          <p:nvPr/>
        </p:nvSpPr>
        <p:spPr>
          <a:xfrm>
            <a:off x="1247299" y="3346847"/>
            <a:ext cx="12589312" cy="453509"/>
          </a:xfrm>
          <a:prstGeom prst="rect">
            <a:avLst/>
          </a:prstGeom>
          <a:noFill/>
          <a:ln/>
        </p:spPr>
        <p:txBody>
          <a:bodyPr wrap="none" lIns="0" tIns="0" rIns="0" bIns="0" rtlCol="0" anchor="t"/>
          <a:lstStyle/>
          <a:p>
            <a:pPr marL="342900" indent="-342900" algn="l">
              <a:lnSpc>
                <a:spcPts val="3550"/>
              </a:lnSpc>
              <a:buSzPct val="100000"/>
              <a:buChar char="•"/>
            </a:pPr>
            <a:r>
              <a:rPr lang="en-US" sz="3200" dirty="0">
                <a:solidFill>
                  <a:srgbClr val="746558"/>
                </a:solidFill>
                <a:latin typeface="Gelasio" pitchFamily="34" charset="0"/>
                <a:ea typeface="Gelasio" pitchFamily="34" charset="-122"/>
                <a:cs typeface="Gelasio" pitchFamily="34" charset="-120"/>
              </a:rPr>
              <a:t>  Mahmoud Abdelnasser </a:t>
            </a:r>
            <a:endParaRPr lang="en-US" sz="3200" dirty="0"/>
          </a:p>
        </p:txBody>
      </p:sp>
      <p:sp>
        <p:nvSpPr>
          <p:cNvPr id="4" name="Text 2"/>
          <p:cNvSpPr/>
          <p:nvPr/>
        </p:nvSpPr>
        <p:spPr>
          <a:xfrm>
            <a:off x="1247299" y="3879652"/>
            <a:ext cx="12589312" cy="453509"/>
          </a:xfrm>
          <a:prstGeom prst="rect">
            <a:avLst/>
          </a:prstGeom>
          <a:noFill/>
          <a:ln/>
        </p:spPr>
        <p:txBody>
          <a:bodyPr wrap="none" lIns="0" tIns="0" rIns="0" bIns="0" rtlCol="0" anchor="t"/>
          <a:lstStyle/>
          <a:p>
            <a:pPr marL="342900" indent="-342900" algn="l">
              <a:lnSpc>
                <a:spcPts val="3550"/>
              </a:lnSpc>
              <a:buSzPct val="100000"/>
              <a:buChar char="•"/>
            </a:pPr>
            <a:r>
              <a:rPr lang="en-US" sz="3200" dirty="0">
                <a:solidFill>
                  <a:srgbClr val="746558"/>
                </a:solidFill>
                <a:latin typeface="Gelasio" pitchFamily="34" charset="0"/>
                <a:ea typeface="Gelasio" pitchFamily="34" charset="-122"/>
                <a:cs typeface="Gelasio" pitchFamily="34" charset="-120"/>
              </a:rPr>
              <a:t>  Ahmed Alaa Elhousseny</a:t>
            </a:r>
            <a:endParaRPr lang="en-US" sz="3200" dirty="0"/>
          </a:p>
        </p:txBody>
      </p:sp>
      <p:sp>
        <p:nvSpPr>
          <p:cNvPr id="5" name="Text 3"/>
          <p:cNvSpPr/>
          <p:nvPr/>
        </p:nvSpPr>
        <p:spPr>
          <a:xfrm>
            <a:off x="1247299" y="4412456"/>
            <a:ext cx="12589312" cy="453509"/>
          </a:xfrm>
          <a:prstGeom prst="rect">
            <a:avLst/>
          </a:prstGeom>
          <a:noFill/>
          <a:ln/>
        </p:spPr>
        <p:txBody>
          <a:bodyPr wrap="none" lIns="0" tIns="0" rIns="0" bIns="0" rtlCol="0" anchor="t"/>
          <a:lstStyle/>
          <a:p>
            <a:pPr marL="342900" indent="-342900" algn="l">
              <a:lnSpc>
                <a:spcPts val="3550"/>
              </a:lnSpc>
              <a:buSzPct val="100000"/>
              <a:buChar char="•"/>
            </a:pPr>
            <a:r>
              <a:rPr lang="en-US" sz="3200" dirty="0">
                <a:solidFill>
                  <a:srgbClr val="746558"/>
                </a:solidFill>
                <a:latin typeface="Gelasio" pitchFamily="34" charset="0"/>
                <a:ea typeface="Gelasio" pitchFamily="34" charset="-122"/>
                <a:cs typeface="Gelasio" pitchFamily="34" charset="-120"/>
              </a:rPr>
              <a:t>  Ahmed Alaa Fathy</a:t>
            </a:r>
            <a:endParaRPr lang="en-US" sz="3200" dirty="0"/>
          </a:p>
        </p:txBody>
      </p:sp>
      <p:sp>
        <p:nvSpPr>
          <p:cNvPr id="6" name="Text 4"/>
          <p:cNvSpPr/>
          <p:nvPr/>
        </p:nvSpPr>
        <p:spPr>
          <a:xfrm>
            <a:off x="1247299" y="4945261"/>
            <a:ext cx="12589312" cy="453509"/>
          </a:xfrm>
          <a:prstGeom prst="rect">
            <a:avLst/>
          </a:prstGeom>
          <a:noFill/>
          <a:ln/>
        </p:spPr>
        <p:txBody>
          <a:bodyPr wrap="none" lIns="0" tIns="0" rIns="0" bIns="0" rtlCol="0" anchor="t"/>
          <a:lstStyle/>
          <a:p>
            <a:pPr marL="342900" indent="-342900" algn="l">
              <a:lnSpc>
                <a:spcPts val="3550"/>
              </a:lnSpc>
              <a:buSzPct val="100000"/>
              <a:buChar char="•"/>
            </a:pPr>
            <a:r>
              <a:rPr lang="en-US" sz="3200" dirty="0">
                <a:solidFill>
                  <a:srgbClr val="746558"/>
                </a:solidFill>
                <a:latin typeface="Gelasio" pitchFamily="34" charset="0"/>
                <a:ea typeface="Gelasio" pitchFamily="34" charset="-122"/>
                <a:cs typeface="Gelasio" pitchFamily="34" charset="-120"/>
              </a:rPr>
              <a:t>  Aliaa Ahmed Hassan</a:t>
            </a:r>
            <a:endParaRPr lang="en-US" sz="3200" dirty="0"/>
          </a:p>
        </p:txBody>
      </p:sp>
      <p:sp>
        <p:nvSpPr>
          <p:cNvPr id="7" name="Text 5"/>
          <p:cNvSpPr/>
          <p:nvPr/>
        </p:nvSpPr>
        <p:spPr>
          <a:xfrm>
            <a:off x="1247299" y="5478066"/>
            <a:ext cx="12589312" cy="453509"/>
          </a:xfrm>
          <a:prstGeom prst="rect">
            <a:avLst/>
          </a:prstGeom>
          <a:noFill/>
          <a:ln/>
        </p:spPr>
        <p:txBody>
          <a:bodyPr wrap="none" lIns="0" tIns="0" rIns="0" bIns="0" rtlCol="0" anchor="t"/>
          <a:lstStyle/>
          <a:p>
            <a:pPr marL="342900" indent="-342900" algn="l">
              <a:lnSpc>
                <a:spcPts val="3550"/>
              </a:lnSpc>
              <a:buSzPct val="100000"/>
              <a:buChar char="•"/>
            </a:pPr>
            <a:r>
              <a:rPr lang="en-US" sz="3200" dirty="0">
                <a:solidFill>
                  <a:srgbClr val="746558"/>
                </a:solidFill>
                <a:latin typeface="Gelasio" pitchFamily="34" charset="0"/>
                <a:ea typeface="Gelasio" pitchFamily="34" charset="-122"/>
                <a:cs typeface="Gelasio" pitchFamily="34" charset="-120"/>
              </a:rPr>
              <a:t>  Rehab Ibrahim Ali</a:t>
            </a:r>
            <a:endParaRPr lang="en-US" sz="3200" dirty="0"/>
          </a:p>
        </p:txBody>
      </p:sp>
      <p:pic>
        <p:nvPicPr>
          <p:cNvPr id="9" name="Picture 8">
            <a:extLst>
              <a:ext uri="{FF2B5EF4-FFF2-40B4-BE49-F238E27FC236}">
                <a16:creationId xmlns:a16="http://schemas.microsoft.com/office/drawing/2014/main" id="{D51E024B-480C-0BD9-2CC1-C53674760846}"/>
              </a:ext>
            </a:extLst>
          </p:cNvPr>
          <p:cNvPicPr>
            <a:picLocks noChangeAspect="1"/>
          </p:cNvPicPr>
          <p:nvPr/>
        </p:nvPicPr>
        <p:blipFill>
          <a:blip r:embed="rId3"/>
          <a:stretch>
            <a:fillRect/>
          </a:stretch>
        </p:blipFill>
        <p:spPr>
          <a:xfrm>
            <a:off x="12144375" y="7103560"/>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41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Why use AlexNet?</a:t>
            </a:r>
            <a:endParaRPr lang="en-US" sz="4450" dirty="0"/>
          </a:p>
        </p:txBody>
      </p:sp>
      <p:sp>
        <p:nvSpPr>
          <p:cNvPr id="4" name="Shape 1"/>
          <p:cNvSpPr/>
          <p:nvPr/>
        </p:nvSpPr>
        <p:spPr>
          <a:xfrm>
            <a:off x="6280190" y="2493050"/>
            <a:ext cx="3664863" cy="2395657"/>
          </a:xfrm>
          <a:prstGeom prst="roundRect">
            <a:avLst>
              <a:gd name="adj" fmla="val 1420"/>
            </a:avLst>
          </a:prstGeom>
          <a:solidFill>
            <a:srgbClr val="EEE8DD"/>
          </a:solidFill>
          <a:ln/>
        </p:spPr>
        <p:txBody>
          <a:bodyPr/>
          <a:lstStyle/>
          <a:p>
            <a:endParaRPr lang="en-US" dirty="0"/>
          </a:p>
        </p:txBody>
      </p:sp>
      <p:sp>
        <p:nvSpPr>
          <p:cNvPr id="5" name="Text 2"/>
          <p:cNvSpPr/>
          <p:nvPr/>
        </p:nvSpPr>
        <p:spPr>
          <a:xfrm>
            <a:off x="65070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Accuracy</a:t>
            </a:r>
            <a:endParaRPr lang="en-US" sz="2200" dirty="0"/>
          </a:p>
        </p:txBody>
      </p:sp>
      <p:sp>
        <p:nvSpPr>
          <p:cNvPr id="6" name="Text 3"/>
          <p:cNvSpPr/>
          <p:nvPr/>
        </p:nvSpPr>
        <p:spPr>
          <a:xfrm>
            <a:off x="65070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AlexNet has demonstrated high accuracy in image classification, crucial for reliable driver behavior detection.</a:t>
            </a:r>
            <a:endParaRPr lang="en-US" sz="1750" dirty="0"/>
          </a:p>
        </p:txBody>
      </p:sp>
      <p:sp>
        <p:nvSpPr>
          <p:cNvPr id="7" name="Shape 4"/>
          <p:cNvSpPr/>
          <p:nvPr/>
        </p:nvSpPr>
        <p:spPr>
          <a:xfrm>
            <a:off x="10171867" y="2493050"/>
            <a:ext cx="3664863" cy="2395657"/>
          </a:xfrm>
          <a:prstGeom prst="roundRect">
            <a:avLst>
              <a:gd name="adj" fmla="val 1420"/>
            </a:avLst>
          </a:prstGeom>
          <a:solidFill>
            <a:srgbClr val="EEE8DD"/>
          </a:solidFill>
          <a:ln/>
        </p:spPr>
        <p:txBody>
          <a:bodyPr/>
          <a:lstStyle/>
          <a:p>
            <a:endParaRPr lang="en-US" dirty="0"/>
          </a:p>
        </p:txBody>
      </p:sp>
      <p:sp>
        <p:nvSpPr>
          <p:cNvPr id="8" name="Text 5"/>
          <p:cNvSpPr/>
          <p:nvPr/>
        </p:nvSpPr>
        <p:spPr>
          <a:xfrm>
            <a:off x="103986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Efficiency</a:t>
            </a:r>
            <a:endParaRPr lang="en-US" sz="2200" dirty="0"/>
          </a:p>
        </p:txBody>
      </p:sp>
      <p:sp>
        <p:nvSpPr>
          <p:cNvPr id="9" name="Text 6"/>
          <p:cNvSpPr/>
          <p:nvPr/>
        </p:nvSpPr>
        <p:spPr>
          <a:xfrm>
            <a:off x="103986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It's relatively efficient in terms of computational resources and processing time, enabling real-time analysis.</a:t>
            </a:r>
            <a:endParaRPr lang="en-US" sz="1750" dirty="0"/>
          </a:p>
        </p:txBody>
      </p:sp>
      <p:sp>
        <p:nvSpPr>
          <p:cNvPr id="10" name="Shape 7"/>
          <p:cNvSpPr/>
          <p:nvPr/>
        </p:nvSpPr>
        <p:spPr>
          <a:xfrm>
            <a:off x="6280190" y="5115520"/>
            <a:ext cx="7556421" cy="1669852"/>
          </a:xfrm>
          <a:prstGeom prst="roundRect">
            <a:avLst>
              <a:gd name="adj" fmla="val 2038"/>
            </a:avLst>
          </a:prstGeom>
          <a:solidFill>
            <a:srgbClr val="EEE8DD"/>
          </a:solidFill>
          <a:ln/>
        </p:spPr>
        <p:txBody>
          <a:bodyPr/>
          <a:lstStyle/>
          <a:p>
            <a:endParaRPr lang="en-US" dirty="0"/>
          </a:p>
        </p:txBody>
      </p:sp>
      <p:sp>
        <p:nvSpPr>
          <p:cNvPr id="11"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Adaptability</a:t>
            </a:r>
            <a:endParaRPr lang="en-US" sz="2200" dirty="0"/>
          </a:p>
        </p:txBody>
      </p:sp>
      <p:sp>
        <p:nvSpPr>
          <p:cNvPr id="12" name="Text 9"/>
          <p:cNvSpPr/>
          <p:nvPr/>
        </p:nvSpPr>
        <p:spPr>
          <a:xfrm>
            <a:off x="65070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AlexNet can be adapted and fine-tuned for specific driver behavior detection tasks, making it versatile.</a:t>
            </a:r>
            <a:endParaRPr lang="en-US" sz="1750" dirty="0"/>
          </a:p>
        </p:txBody>
      </p:sp>
      <p:pic>
        <p:nvPicPr>
          <p:cNvPr id="13" name="Picture 12">
            <a:extLst>
              <a:ext uri="{FF2B5EF4-FFF2-40B4-BE49-F238E27FC236}">
                <a16:creationId xmlns:a16="http://schemas.microsoft.com/office/drawing/2014/main" id="{861B3DB7-E589-5AA6-7A55-9DE06F56BC87}"/>
              </a:ext>
            </a:extLst>
          </p:cNvPr>
          <p:cNvPicPr>
            <a:picLocks noChangeAspect="1"/>
          </p:cNvPicPr>
          <p:nvPr/>
        </p:nvPicPr>
        <p:blipFill>
          <a:blip r:embed="rId4"/>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358509"/>
            <a:ext cx="10106501"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features of AlexNet architecture</a:t>
            </a:r>
            <a:endParaRPr lang="en-US" sz="4450" dirty="0"/>
          </a:p>
        </p:txBody>
      </p:sp>
      <p:sp>
        <p:nvSpPr>
          <p:cNvPr id="3" name="Text 1"/>
          <p:cNvSpPr/>
          <p:nvPr/>
        </p:nvSpPr>
        <p:spPr>
          <a:xfrm>
            <a:off x="793790" y="3634264"/>
            <a:ext cx="297513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Convolutional Layers</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Extract features by applying filters to input images, identifying patterns like lane markings, traffic lights, and other vehicles.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Pooling Layers</a:t>
            </a:r>
            <a:endParaRPr lang="en-US" sz="2200" dirty="0"/>
          </a:p>
        </p:txBody>
      </p:sp>
      <p:sp>
        <p:nvSpPr>
          <p:cNvPr id="6" name="Text 4"/>
          <p:cNvSpPr/>
          <p:nvPr/>
        </p:nvSpPr>
        <p:spPr>
          <a:xfrm>
            <a:off x="5332928"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Reduce the dimensionality of feature maps, making the model more computationally efficient and reducing overfitting.</a:t>
            </a:r>
            <a:endParaRPr lang="en-US" sz="1750" dirty="0"/>
          </a:p>
        </p:txBody>
      </p:sp>
      <p:sp>
        <p:nvSpPr>
          <p:cNvPr id="7" name="Text 5"/>
          <p:cNvSpPr/>
          <p:nvPr/>
        </p:nvSpPr>
        <p:spPr>
          <a:xfrm>
            <a:off x="9872067" y="3634264"/>
            <a:ext cx="326207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Fully Connected Layers</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Combine extracted features into a final classification output, predicting driver behavior like lane changes, braking, or speeding.</a:t>
            </a:r>
            <a:endParaRPr lang="en-US" sz="1750" dirty="0"/>
          </a:p>
        </p:txBody>
      </p:sp>
      <p:pic>
        <p:nvPicPr>
          <p:cNvPr id="9" name="Picture 8">
            <a:extLst>
              <a:ext uri="{FF2B5EF4-FFF2-40B4-BE49-F238E27FC236}">
                <a16:creationId xmlns:a16="http://schemas.microsoft.com/office/drawing/2014/main" id="{74641922-09FD-1A2A-73A3-782D488A8038}"/>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64143" y="772154"/>
            <a:ext cx="11460514" cy="682347"/>
          </a:xfrm>
          <a:prstGeom prst="rect">
            <a:avLst/>
          </a:prstGeom>
          <a:noFill/>
          <a:ln/>
        </p:spPr>
        <p:txBody>
          <a:bodyPr wrap="none" lIns="0" tIns="0" rIns="0" bIns="0" rtlCol="0" anchor="t"/>
          <a:lstStyle/>
          <a:p>
            <a:pPr marL="0" indent="0">
              <a:lnSpc>
                <a:spcPts val="5350"/>
              </a:lnSpc>
              <a:buNone/>
            </a:pPr>
            <a:r>
              <a:rPr lang="en-US" sz="4250" dirty="0">
                <a:solidFill>
                  <a:srgbClr val="484237"/>
                </a:solidFill>
                <a:latin typeface="Gelasio Semi Bold" pitchFamily="34" charset="0"/>
                <a:ea typeface="Gelasio Semi Bold" pitchFamily="34" charset="-122"/>
                <a:cs typeface="Gelasio Semi Bold" pitchFamily="34" charset="-120"/>
              </a:rPr>
              <a:t>Loss and Accuracy Curves over 20 Epochs </a:t>
            </a:r>
          </a:p>
          <a:p>
            <a:pPr marL="0" indent="0">
              <a:lnSpc>
                <a:spcPts val="5350"/>
              </a:lnSpc>
              <a:buNone/>
            </a:pPr>
            <a:r>
              <a:rPr lang="en-US" sz="4250" dirty="0">
                <a:solidFill>
                  <a:srgbClr val="484237"/>
                </a:solidFill>
                <a:latin typeface="Gelasio Semi Bold" pitchFamily="34" charset="0"/>
                <a:cs typeface="Gelasio Semi Bold" pitchFamily="34" charset="-120"/>
              </a:rPr>
              <a:t>For AlexNet</a:t>
            </a:r>
            <a:endParaRPr lang="en-US" sz="4250" dirty="0"/>
          </a:p>
        </p:txBody>
      </p:sp>
      <p:pic>
        <p:nvPicPr>
          <p:cNvPr id="4" name="Picture 3">
            <a:extLst>
              <a:ext uri="{FF2B5EF4-FFF2-40B4-BE49-F238E27FC236}">
                <a16:creationId xmlns:a16="http://schemas.microsoft.com/office/drawing/2014/main" id="{D29A56E3-2627-9CDD-D44F-B41DE47897F6}"/>
              </a:ext>
            </a:extLst>
          </p:cNvPr>
          <p:cNvPicPr>
            <a:picLocks noChangeAspect="1"/>
          </p:cNvPicPr>
          <p:nvPr/>
        </p:nvPicPr>
        <p:blipFill>
          <a:blip r:embed="rId3"/>
          <a:stretch>
            <a:fillRect/>
          </a:stretch>
        </p:blipFill>
        <p:spPr>
          <a:xfrm>
            <a:off x="424543" y="3030311"/>
            <a:ext cx="6574971" cy="3647054"/>
          </a:xfrm>
          <a:prstGeom prst="rect">
            <a:avLst/>
          </a:prstGeom>
        </p:spPr>
      </p:pic>
      <p:pic>
        <p:nvPicPr>
          <p:cNvPr id="6" name="Picture 5">
            <a:extLst>
              <a:ext uri="{FF2B5EF4-FFF2-40B4-BE49-F238E27FC236}">
                <a16:creationId xmlns:a16="http://schemas.microsoft.com/office/drawing/2014/main" id="{27CEA279-E91A-4724-942A-AC4C19A8F7F1}"/>
              </a:ext>
            </a:extLst>
          </p:cNvPr>
          <p:cNvPicPr>
            <a:picLocks noChangeAspect="1"/>
          </p:cNvPicPr>
          <p:nvPr/>
        </p:nvPicPr>
        <p:blipFill>
          <a:blip r:embed="rId4"/>
          <a:stretch>
            <a:fillRect/>
          </a:stretch>
        </p:blipFill>
        <p:spPr>
          <a:xfrm>
            <a:off x="7630888" y="3030311"/>
            <a:ext cx="6574971" cy="3647054"/>
          </a:xfrm>
          <a:prstGeom prst="rect">
            <a:avLst/>
          </a:prstGeom>
        </p:spPr>
      </p:pic>
      <p:pic>
        <p:nvPicPr>
          <p:cNvPr id="2" name="Picture 1">
            <a:extLst>
              <a:ext uri="{FF2B5EF4-FFF2-40B4-BE49-F238E27FC236}">
                <a16:creationId xmlns:a16="http://schemas.microsoft.com/office/drawing/2014/main" id="{C2376AE0-462B-497F-3BD1-D07E97F8B0BA}"/>
              </a:ext>
            </a:extLst>
          </p:cNvPr>
          <p:cNvPicPr>
            <a:picLocks noChangeAspect="1"/>
          </p:cNvPicPr>
          <p:nvPr/>
        </p:nvPicPr>
        <p:blipFill>
          <a:blip r:embed="rId5"/>
          <a:stretch>
            <a:fillRect/>
          </a:stretch>
        </p:blipFill>
        <p:spPr>
          <a:xfrm>
            <a:off x="12144375" y="7143869"/>
            <a:ext cx="2486025" cy="1047750"/>
          </a:xfrm>
          <a:prstGeom prst="rect">
            <a:avLst/>
          </a:prstGeom>
        </p:spPr>
      </p:pic>
    </p:spTree>
    <p:extLst>
      <p:ext uri="{BB962C8B-B14F-4D97-AF65-F5344CB8AC3E}">
        <p14:creationId xmlns:p14="http://schemas.microsoft.com/office/powerpoint/2010/main" val="108609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93790" y="1570077"/>
            <a:ext cx="7556421" cy="2934653"/>
          </a:xfrm>
          <a:prstGeom prst="rect">
            <a:avLst/>
          </a:prstGeom>
          <a:noFill/>
          <a:ln/>
        </p:spPr>
        <p:txBody>
          <a:bodyPr wrap="square" lIns="0" tIns="0" rIns="0" bIns="0" rtlCol="0" anchor="t"/>
          <a:lstStyle/>
          <a:p>
            <a:pPr marL="0" indent="0">
              <a:lnSpc>
                <a:spcPts val="7700"/>
              </a:lnSpc>
              <a:buNone/>
            </a:pPr>
            <a:r>
              <a:rPr lang="en-US" sz="6150" dirty="0" err="1">
                <a:solidFill>
                  <a:srgbClr val="484237"/>
                </a:solidFill>
                <a:latin typeface="Gelasio Semi Bold" pitchFamily="34" charset="0"/>
                <a:ea typeface="Gelasio Semi Bold" pitchFamily="34" charset="-122"/>
                <a:cs typeface="Gelasio Semi Bold" pitchFamily="34" charset="-120"/>
              </a:rPr>
              <a:t>VGGNet</a:t>
            </a:r>
            <a:r>
              <a:rPr lang="en-US" sz="6150" dirty="0">
                <a:solidFill>
                  <a:srgbClr val="484237"/>
                </a:solidFill>
                <a:latin typeface="Gelasio Semi Bold" pitchFamily="34" charset="0"/>
                <a:ea typeface="Gelasio Semi Bold" pitchFamily="34" charset="-122"/>
                <a:cs typeface="Gelasio Semi Bold" pitchFamily="34" charset="-120"/>
              </a:rPr>
              <a:t> for Driver Behavior Detection</a:t>
            </a:r>
            <a:endParaRPr lang="en-US" sz="6150" dirty="0"/>
          </a:p>
        </p:txBody>
      </p:sp>
      <p:sp>
        <p:nvSpPr>
          <p:cNvPr id="4" name="Text 1"/>
          <p:cNvSpPr/>
          <p:nvPr/>
        </p:nvSpPr>
        <p:spPr>
          <a:xfrm>
            <a:off x="793790" y="4844891"/>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VGG-16 is a convolutional neural network (CNN) that achieved state-of-the-art results in image classification in 2014. It's known for its simple yet effective architecture, using multiple layers of small 3x3 convolutional filters stacked on top of each other. This design allows for efficient feature extraction and robust classification.</a:t>
            </a:r>
            <a:endParaRPr lang="en-US" sz="1750" dirty="0"/>
          </a:p>
        </p:txBody>
      </p:sp>
      <p:pic>
        <p:nvPicPr>
          <p:cNvPr id="8" name="Picture 7" descr="A screenshot of a computer&#10;&#10;Description automatically generated">
            <a:extLst>
              <a:ext uri="{FF2B5EF4-FFF2-40B4-BE49-F238E27FC236}">
                <a16:creationId xmlns:a16="http://schemas.microsoft.com/office/drawing/2014/main" id="{2CB54C82-91A3-3D33-95A0-DEF38EFC5EFB}"/>
              </a:ext>
            </a:extLst>
          </p:cNvPr>
          <p:cNvPicPr>
            <a:picLocks noChangeAspect="1"/>
          </p:cNvPicPr>
          <p:nvPr/>
        </p:nvPicPr>
        <p:blipFill>
          <a:blip r:embed="rId3"/>
          <a:stretch>
            <a:fillRect/>
          </a:stretch>
        </p:blipFill>
        <p:spPr>
          <a:xfrm rot="5400000">
            <a:off x="7764681" y="2403634"/>
            <a:ext cx="7471460" cy="3422333"/>
          </a:xfrm>
          <a:prstGeom prst="rect">
            <a:avLst/>
          </a:prstGeom>
        </p:spPr>
      </p:pic>
      <p:pic>
        <p:nvPicPr>
          <p:cNvPr id="10" name="Picture 9">
            <a:extLst>
              <a:ext uri="{FF2B5EF4-FFF2-40B4-BE49-F238E27FC236}">
                <a16:creationId xmlns:a16="http://schemas.microsoft.com/office/drawing/2014/main" id="{FA44134F-2C29-2786-B194-6914D745CE57}"/>
              </a:ext>
            </a:extLst>
          </p:cNvPr>
          <p:cNvPicPr>
            <a:picLocks noChangeAspect="1"/>
          </p:cNvPicPr>
          <p:nvPr/>
        </p:nvPicPr>
        <p:blipFill>
          <a:blip r:embed="rId4"/>
          <a:stretch>
            <a:fillRect/>
          </a:stretch>
        </p:blipFill>
        <p:spPr>
          <a:xfrm>
            <a:off x="12477509" y="7325080"/>
            <a:ext cx="2146180" cy="904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314926"/>
            <a:ext cx="5796082"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VGG Architecture</a:t>
            </a:r>
            <a:endParaRPr lang="en-US" sz="4450" dirty="0"/>
          </a:p>
        </p:txBody>
      </p:sp>
      <p:pic>
        <p:nvPicPr>
          <p:cNvPr id="3" name="Image 0" descr="preencoded.png"/>
          <p:cNvPicPr>
            <a:picLocks noChangeAspect="1"/>
          </p:cNvPicPr>
          <p:nvPr/>
        </p:nvPicPr>
        <p:blipFill>
          <a:blip r:embed="rId3"/>
          <a:stretch>
            <a:fillRect/>
          </a:stretch>
        </p:blipFill>
        <p:spPr>
          <a:xfrm>
            <a:off x="793790" y="2477333"/>
            <a:ext cx="3005495" cy="1857494"/>
          </a:xfrm>
          <a:prstGeom prst="rect">
            <a:avLst/>
          </a:prstGeom>
        </p:spPr>
      </p:pic>
      <p:sp>
        <p:nvSpPr>
          <p:cNvPr id="4" name="Text 1"/>
          <p:cNvSpPr/>
          <p:nvPr/>
        </p:nvSpPr>
        <p:spPr>
          <a:xfrm>
            <a:off x="793790" y="4618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Input Layer</a:t>
            </a:r>
            <a:endParaRPr lang="en-US" sz="2200" dirty="0"/>
          </a:p>
        </p:txBody>
      </p:sp>
      <p:sp>
        <p:nvSpPr>
          <p:cNvPr id="5" name="Text 2"/>
          <p:cNvSpPr/>
          <p:nvPr/>
        </p:nvSpPr>
        <p:spPr>
          <a:xfrm>
            <a:off x="793790" y="5108734"/>
            <a:ext cx="300549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network accepts a 240x240 pixel image as input, typically in RGB format.</a:t>
            </a:r>
            <a:endParaRPr lang="en-US" sz="1750" dirty="0"/>
          </a:p>
        </p:txBody>
      </p:sp>
      <p:pic>
        <p:nvPicPr>
          <p:cNvPr id="6" name="Image 1" descr="preencoded.png"/>
          <p:cNvPicPr>
            <a:picLocks noChangeAspect="1"/>
          </p:cNvPicPr>
          <p:nvPr/>
        </p:nvPicPr>
        <p:blipFill>
          <a:blip r:embed="rId4"/>
          <a:stretch>
            <a:fillRect/>
          </a:stretch>
        </p:blipFill>
        <p:spPr>
          <a:xfrm>
            <a:off x="4139446" y="2477333"/>
            <a:ext cx="3005614" cy="1857494"/>
          </a:xfrm>
          <a:prstGeom prst="rect">
            <a:avLst/>
          </a:prstGeom>
        </p:spPr>
      </p:pic>
      <p:sp>
        <p:nvSpPr>
          <p:cNvPr id="7" name="Text 3"/>
          <p:cNvSpPr/>
          <p:nvPr/>
        </p:nvSpPr>
        <p:spPr>
          <a:xfrm>
            <a:off x="4139446" y="4618315"/>
            <a:ext cx="2975134"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Convolutional Layers</a:t>
            </a:r>
            <a:endParaRPr lang="en-US" sz="2200" dirty="0"/>
          </a:p>
        </p:txBody>
      </p:sp>
      <p:sp>
        <p:nvSpPr>
          <p:cNvPr id="8" name="Text 4"/>
          <p:cNvSpPr/>
          <p:nvPr/>
        </p:nvSpPr>
        <p:spPr>
          <a:xfrm>
            <a:off x="4139446" y="5108734"/>
            <a:ext cx="3005614"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Multiple convolutional layers with 3x3 filters extract features from the image.</a:t>
            </a:r>
            <a:endParaRPr lang="en-US" sz="1750" dirty="0"/>
          </a:p>
        </p:txBody>
      </p:sp>
      <p:pic>
        <p:nvPicPr>
          <p:cNvPr id="9" name="Image 2" descr="preencoded.png"/>
          <p:cNvPicPr>
            <a:picLocks noChangeAspect="1"/>
          </p:cNvPicPr>
          <p:nvPr/>
        </p:nvPicPr>
        <p:blipFill>
          <a:blip r:embed="rId5"/>
          <a:stretch>
            <a:fillRect/>
          </a:stretch>
        </p:blipFill>
        <p:spPr>
          <a:xfrm>
            <a:off x="7485221" y="2477333"/>
            <a:ext cx="3005614" cy="1857494"/>
          </a:xfrm>
          <a:prstGeom prst="rect">
            <a:avLst/>
          </a:prstGeom>
        </p:spPr>
      </p:pic>
      <p:sp>
        <p:nvSpPr>
          <p:cNvPr id="10" name="Text 5"/>
          <p:cNvSpPr/>
          <p:nvPr/>
        </p:nvSpPr>
        <p:spPr>
          <a:xfrm>
            <a:off x="7485221" y="46183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Pooling Layers</a:t>
            </a:r>
            <a:endParaRPr lang="en-US" sz="2200" dirty="0"/>
          </a:p>
        </p:txBody>
      </p:sp>
      <p:sp>
        <p:nvSpPr>
          <p:cNvPr id="11" name="Text 6"/>
          <p:cNvSpPr/>
          <p:nvPr/>
        </p:nvSpPr>
        <p:spPr>
          <a:xfrm>
            <a:off x="7485221" y="5108734"/>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Max pooling layers reduce the spatial dimensions of feature maps, keeping the most important features.</a:t>
            </a:r>
            <a:endParaRPr lang="en-US" sz="1750" dirty="0"/>
          </a:p>
        </p:txBody>
      </p:sp>
      <p:pic>
        <p:nvPicPr>
          <p:cNvPr id="12" name="Image 3" descr="preencoded.png"/>
          <p:cNvPicPr>
            <a:picLocks noChangeAspect="1"/>
          </p:cNvPicPr>
          <p:nvPr/>
        </p:nvPicPr>
        <p:blipFill>
          <a:blip r:embed="rId6"/>
          <a:stretch>
            <a:fillRect/>
          </a:stretch>
        </p:blipFill>
        <p:spPr>
          <a:xfrm>
            <a:off x="10830997" y="2477333"/>
            <a:ext cx="3005614" cy="1857494"/>
          </a:xfrm>
          <a:prstGeom prst="rect">
            <a:avLst/>
          </a:prstGeom>
        </p:spPr>
      </p:pic>
      <p:sp>
        <p:nvSpPr>
          <p:cNvPr id="13" name="Text 7"/>
          <p:cNvSpPr/>
          <p:nvPr/>
        </p:nvSpPr>
        <p:spPr>
          <a:xfrm>
            <a:off x="10830997" y="4618315"/>
            <a:ext cx="3005614" cy="708660"/>
          </a:xfrm>
          <a:prstGeom prst="rect">
            <a:avLst/>
          </a:prstGeom>
          <a:noFill/>
          <a:ln/>
        </p:spPr>
        <p:txBody>
          <a:bodyPr wrap="squar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Fully Connected Layers</a:t>
            </a:r>
            <a:endParaRPr lang="en-US" sz="2200" dirty="0"/>
          </a:p>
        </p:txBody>
      </p:sp>
      <p:sp>
        <p:nvSpPr>
          <p:cNvPr id="14" name="Text 8"/>
          <p:cNvSpPr/>
          <p:nvPr/>
        </p:nvSpPr>
        <p:spPr>
          <a:xfrm>
            <a:off x="10830997" y="5463064"/>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fully connected layers learn complex relationships between features and predict the class of the image.</a:t>
            </a:r>
            <a:endParaRPr lang="en-US" sz="1750" dirty="0"/>
          </a:p>
        </p:txBody>
      </p:sp>
      <p:pic>
        <p:nvPicPr>
          <p:cNvPr id="16" name="Picture 15">
            <a:extLst>
              <a:ext uri="{FF2B5EF4-FFF2-40B4-BE49-F238E27FC236}">
                <a16:creationId xmlns:a16="http://schemas.microsoft.com/office/drawing/2014/main" id="{FFF5B091-E447-0F32-705F-D5D5582F24C9}"/>
              </a:ext>
            </a:extLst>
          </p:cNvPr>
          <p:cNvPicPr>
            <a:picLocks noChangeAspect="1"/>
          </p:cNvPicPr>
          <p:nvPr/>
        </p:nvPicPr>
        <p:blipFill>
          <a:blip r:embed="rId7"/>
          <a:stretch>
            <a:fillRect/>
          </a:stretch>
        </p:blipFill>
        <p:spPr>
          <a:xfrm>
            <a:off x="12099670" y="7571678"/>
            <a:ext cx="2486025" cy="5461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42586"/>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VGG Benefits</a:t>
            </a:r>
            <a:endParaRPr lang="en-US" sz="4450" dirty="0"/>
          </a:p>
        </p:txBody>
      </p:sp>
      <p:sp>
        <p:nvSpPr>
          <p:cNvPr id="4" name="Shape 1"/>
          <p:cNvSpPr/>
          <p:nvPr/>
        </p:nvSpPr>
        <p:spPr>
          <a:xfrm>
            <a:off x="6280190" y="2946678"/>
            <a:ext cx="510302" cy="510302"/>
          </a:xfrm>
          <a:prstGeom prst="roundRect">
            <a:avLst>
              <a:gd name="adj" fmla="val 6667"/>
            </a:avLst>
          </a:prstGeom>
          <a:solidFill>
            <a:srgbClr val="EEE8DD"/>
          </a:solidFill>
          <a:ln/>
        </p:spPr>
        <p:txBody>
          <a:bodyPr/>
          <a:lstStyle/>
          <a:p>
            <a:endParaRPr lang="en-US"/>
          </a:p>
        </p:txBody>
      </p:sp>
      <p:sp>
        <p:nvSpPr>
          <p:cNvPr id="5" name="Text 2"/>
          <p:cNvSpPr/>
          <p:nvPr/>
        </p:nvSpPr>
        <p:spPr>
          <a:xfrm>
            <a:off x="6455093" y="3031688"/>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7017306"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Depth</a:t>
            </a:r>
            <a:endParaRPr lang="en-US" sz="2200" dirty="0"/>
          </a:p>
        </p:txBody>
      </p:sp>
      <p:sp>
        <p:nvSpPr>
          <p:cNvPr id="7" name="Text 4"/>
          <p:cNvSpPr/>
          <p:nvPr/>
        </p:nvSpPr>
        <p:spPr>
          <a:xfrm>
            <a:off x="7017306"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network's depth allows it to capture complex features, improving accuracy.</a:t>
            </a:r>
            <a:endParaRPr lang="en-US" sz="1750" dirty="0"/>
          </a:p>
        </p:txBody>
      </p:sp>
      <p:sp>
        <p:nvSpPr>
          <p:cNvPr id="8" name="Shape 5"/>
          <p:cNvSpPr/>
          <p:nvPr/>
        </p:nvSpPr>
        <p:spPr>
          <a:xfrm>
            <a:off x="10171867" y="2946678"/>
            <a:ext cx="510302" cy="510302"/>
          </a:xfrm>
          <a:prstGeom prst="roundRect">
            <a:avLst>
              <a:gd name="adj" fmla="val 6667"/>
            </a:avLst>
          </a:prstGeom>
          <a:solidFill>
            <a:srgbClr val="EEE8DD"/>
          </a:solidFill>
          <a:ln/>
        </p:spPr>
        <p:txBody>
          <a:bodyPr/>
          <a:lstStyle/>
          <a:p>
            <a:endParaRPr lang="en-US"/>
          </a:p>
        </p:txBody>
      </p:sp>
      <p:sp>
        <p:nvSpPr>
          <p:cNvPr id="9" name="Text 6"/>
          <p:cNvSpPr/>
          <p:nvPr/>
        </p:nvSpPr>
        <p:spPr>
          <a:xfrm>
            <a:off x="10323909" y="3031688"/>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10908983" y="294667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Accuracy</a:t>
            </a:r>
            <a:endParaRPr lang="en-US" sz="2200" dirty="0"/>
          </a:p>
        </p:txBody>
      </p:sp>
      <p:sp>
        <p:nvSpPr>
          <p:cNvPr id="11" name="Text 8"/>
          <p:cNvSpPr/>
          <p:nvPr/>
        </p:nvSpPr>
        <p:spPr>
          <a:xfrm>
            <a:off x="10908983" y="3437096"/>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VGG achieved top-tier accuracy on image classification benchmarks, proving its effectiveness.</a:t>
            </a:r>
            <a:endParaRPr lang="en-US" sz="1750" dirty="0"/>
          </a:p>
        </p:txBody>
      </p:sp>
      <p:sp>
        <p:nvSpPr>
          <p:cNvPr id="12" name="Shape 9"/>
          <p:cNvSpPr/>
          <p:nvPr/>
        </p:nvSpPr>
        <p:spPr>
          <a:xfrm>
            <a:off x="6280190" y="5370671"/>
            <a:ext cx="510302" cy="510302"/>
          </a:xfrm>
          <a:prstGeom prst="roundRect">
            <a:avLst>
              <a:gd name="adj" fmla="val 6667"/>
            </a:avLst>
          </a:prstGeom>
          <a:solidFill>
            <a:srgbClr val="EEE8DD"/>
          </a:solidFill>
          <a:ln/>
        </p:spPr>
        <p:txBody>
          <a:bodyPr/>
          <a:lstStyle/>
          <a:p>
            <a:endParaRPr lang="en-US"/>
          </a:p>
        </p:txBody>
      </p:sp>
      <p:sp>
        <p:nvSpPr>
          <p:cNvPr id="13" name="Text 10"/>
          <p:cNvSpPr/>
          <p:nvPr/>
        </p:nvSpPr>
        <p:spPr>
          <a:xfrm>
            <a:off x="6432828" y="5455682"/>
            <a:ext cx="20502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4" name="Text 11"/>
          <p:cNvSpPr/>
          <p:nvPr/>
        </p:nvSpPr>
        <p:spPr>
          <a:xfrm>
            <a:off x="7017306" y="5370671"/>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Simplicity</a:t>
            </a:r>
            <a:endParaRPr lang="en-US" sz="2200" dirty="0"/>
          </a:p>
        </p:txBody>
      </p:sp>
      <p:sp>
        <p:nvSpPr>
          <p:cNvPr id="15" name="Text 12"/>
          <p:cNvSpPr/>
          <p:nvPr/>
        </p:nvSpPr>
        <p:spPr>
          <a:xfrm>
            <a:off x="7017306" y="5861090"/>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Deep CNN that uses 3x3 convolution filters stacked together with </a:t>
            </a:r>
            <a:r>
              <a:rPr lang="en-US" sz="1750">
                <a:solidFill>
                  <a:srgbClr val="746558"/>
                </a:solidFill>
                <a:latin typeface="Gelasio" pitchFamily="34" charset="0"/>
                <a:ea typeface="Gelasio" pitchFamily="34" charset="-122"/>
                <a:cs typeface="Gelasio" pitchFamily="34" charset="-120"/>
              </a:rPr>
              <a:t>same padding</a:t>
            </a:r>
            <a:r>
              <a:rPr lang="en-US" sz="1750" dirty="0">
                <a:solidFill>
                  <a:srgbClr val="746558"/>
                </a:solidFill>
                <a:latin typeface="Gelasio" pitchFamily="34" charset="0"/>
                <a:ea typeface="Gelasio" pitchFamily="34" charset="-122"/>
                <a:cs typeface="Gelasio" pitchFamily="34" charset="-120"/>
              </a:rPr>
              <a:t>.</a:t>
            </a:r>
            <a:endParaRPr lang="en-US" sz="1750" dirty="0"/>
          </a:p>
        </p:txBody>
      </p:sp>
      <p:pic>
        <p:nvPicPr>
          <p:cNvPr id="17" name="Picture 16">
            <a:extLst>
              <a:ext uri="{FF2B5EF4-FFF2-40B4-BE49-F238E27FC236}">
                <a16:creationId xmlns:a16="http://schemas.microsoft.com/office/drawing/2014/main" id="{8785EA9E-DFB0-675D-4255-81095A26A0D9}"/>
              </a:ext>
            </a:extLst>
          </p:cNvPr>
          <p:cNvPicPr>
            <a:picLocks noChangeAspect="1"/>
          </p:cNvPicPr>
          <p:nvPr/>
        </p:nvPicPr>
        <p:blipFill>
          <a:blip r:embed="rId4"/>
          <a:stretch>
            <a:fillRect/>
          </a:stretch>
        </p:blipFill>
        <p:spPr>
          <a:xfrm>
            <a:off x="12144375" y="7181850"/>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64606"/>
          </a:xfrm>
          <a:prstGeom prst="rect">
            <a:avLst/>
          </a:prstGeom>
        </p:spPr>
      </p:pic>
      <p:sp>
        <p:nvSpPr>
          <p:cNvPr id="3" name="Text 0"/>
          <p:cNvSpPr/>
          <p:nvPr/>
        </p:nvSpPr>
        <p:spPr>
          <a:xfrm>
            <a:off x="718066" y="3128724"/>
            <a:ext cx="5129213" cy="641152"/>
          </a:xfrm>
          <a:prstGeom prst="rect">
            <a:avLst/>
          </a:prstGeom>
          <a:noFill/>
          <a:ln/>
        </p:spPr>
        <p:txBody>
          <a:bodyPr wrap="none" lIns="0" tIns="0" rIns="0" bIns="0" rtlCol="0" anchor="t"/>
          <a:lstStyle/>
          <a:p>
            <a:pPr marL="0" indent="0">
              <a:lnSpc>
                <a:spcPts val="5000"/>
              </a:lnSpc>
              <a:buNone/>
            </a:pPr>
            <a:r>
              <a:rPr lang="en-US" sz="4000" dirty="0">
                <a:solidFill>
                  <a:srgbClr val="484237"/>
                </a:solidFill>
                <a:latin typeface="Gelasio Semi Bold" pitchFamily="34" charset="0"/>
                <a:ea typeface="Gelasio Semi Bold" pitchFamily="34" charset="-122"/>
                <a:cs typeface="Gelasio Semi Bold" pitchFamily="34" charset="-120"/>
              </a:rPr>
              <a:t>Layers Explained</a:t>
            </a:r>
            <a:endParaRPr lang="en-US" sz="4000" dirty="0"/>
          </a:p>
        </p:txBody>
      </p:sp>
      <p:sp>
        <p:nvSpPr>
          <p:cNvPr id="4" name="Shape 1"/>
          <p:cNvSpPr/>
          <p:nvPr/>
        </p:nvSpPr>
        <p:spPr>
          <a:xfrm>
            <a:off x="7303770" y="4077533"/>
            <a:ext cx="22860" cy="3590211"/>
          </a:xfrm>
          <a:prstGeom prst="roundRect">
            <a:avLst>
              <a:gd name="adj" fmla="val 134627"/>
            </a:avLst>
          </a:prstGeom>
          <a:solidFill>
            <a:srgbClr val="D4CEC3"/>
          </a:solidFill>
          <a:ln/>
        </p:spPr>
        <p:txBody>
          <a:bodyPr/>
          <a:lstStyle/>
          <a:p>
            <a:endParaRPr lang="en-US"/>
          </a:p>
        </p:txBody>
      </p:sp>
      <p:sp>
        <p:nvSpPr>
          <p:cNvPr id="5" name="Shape 2"/>
          <p:cNvSpPr/>
          <p:nvPr/>
        </p:nvSpPr>
        <p:spPr>
          <a:xfrm>
            <a:off x="6389191" y="4527590"/>
            <a:ext cx="718066" cy="22860"/>
          </a:xfrm>
          <a:prstGeom prst="roundRect">
            <a:avLst>
              <a:gd name="adj" fmla="val 134627"/>
            </a:avLst>
          </a:prstGeom>
          <a:solidFill>
            <a:srgbClr val="D4CEC3"/>
          </a:solidFill>
          <a:ln/>
        </p:spPr>
        <p:txBody>
          <a:bodyPr/>
          <a:lstStyle/>
          <a:p>
            <a:endParaRPr lang="en-US"/>
          </a:p>
        </p:txBody>
      </p:sp>
      <p:sp>
        <p:nvSpPr>
          <p:cNvPr id="6" name="Shape 3"/>
          <p:cNvSpPr/>
          <p:nvPr/>
        </p:nvSpPr>
        <p:spPr>
          <a:xfrm>
            <a:off x="7084397" y="4308277"/>
            <a:ext cx="461605" cy="461605"/>
          </a:xfrm>
          <a:prstGeom prst="roundRect">
            <a:avLst>
              <a:gd name="adj" fmla="val 6667"/>
            </a:avLst>
          </a:prstGeom>
          <a:solidFill>
            <a:srgbClr val="EEE8DD"/>
          </a:solidFill>
          <a:ln/>
        </p:spPr>
        <p:txBody>
          <a:bodyPr/>
          <a:lstStyle/>
          <a:p>
            <a:endParaRPr lang="en-US"/>
          </a:p>
        </p:txBody>
      </p:sp>
      <p:sp>
        <p:nvSpPr>
          <p:cNvPr id="7" name="Text 4"/>
          <p:cNvSpPr/>
          <p:nvPr/>
        </p:nvSpPr>
        <p:spPr>
          <a:xfrm>
            <a:off x="7242631" y="4385191"/>
            <a:ext cx="145137" cy="307777"/>
          </a:xfrm>
          <a:prstGeom prst="rect">
            <a:avLst/>
          </a:prstGeom>
          <a:noFill/>
          <a:ln/>
        </p:spPr>
        <p:txBody>
          <a:bodyPr wrap="none" lIns="0" tIns="0" rIns="0" bIns="0" rtlCol="0" anchor="t"/>
          <a:lstStyle/>
          <a:p>
            <a:pPr marL="0" indent="0" algn="ctr">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1</a:t>
            </a:r>
            <a:endParaRPr lang="en-US" sz="2400" dirty="0"/>
          </a:p>
        </p:txBody>
      </p:sp>
      <p:sp>
        <p:nvSpPr>
          <p:cNvPr id="8" name="Text 5"/>
          <p:cNvSpPr/>
          <p:nvPr/>
        </p:nvSpPr>
        <p:spPr>
          <a:xfrm>
            <a:off x="3495437" y="4282678"/>
            <a:ext cx="2691408" cy="320516"/>
          </a:xfrm>
          <a:prstGeom prst="rect">
            <a:avLst/>
          </a:prstGeom>
          <a:noFill/>
          <a:ln/>
        </p:spPr>
        <p:txBody>
          <a:bodyPr wrap="none" lIns="0" tIns="0" rIns="0" bIns="0" rtlCol="0" anchor="t"/>
          <a:lstStyle/>
          <a:p>
            <a:pPr marL="0" indent="0" algn="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Convolutional Layers</a:t>
            </a:r>
            <a:endParaRPr lang="en-US" sz="2000" dirty="0"/>
          </a:p>
        </p:txBody>
      </p:sp>
      <p:sp>
        <p:nvSpPr>
          <p:cNvPr id="9" name="Text 6"/>
          <p:cNvSpPr/>
          <p:nvPr/>
        </p:nvSpPr>
        <p:spPr>
          <a:xfrm>
            <a:off x="718066" y="4726186"/>
            <a:ext cx="5468779" cy="656273"/>
          </a:xfrm>
          <a:prstGeom prst="rect">
            <a:avLst/>
          </a:prstGeom>
          <a:noFill/>
          <a:ln/>
        </p:spPr>
        <p:txBody>
          <a:bodyPr wrap="square" lIns="0" tIns="0" rIns="0" bIns="0" rtlCol="0" anchor="t"/>
          <a:lstStyle/>
          <a:p>
            <a:pPr marL="0" indent="0" algn="r">
              <a:lnSpc>
                <a:spcPts val="2550"/>
              </a:lnSpc>
              <a:buNone/>
            </a:pPr>
            <a:r>
              <a:rPr lang="en-US" sz="1600" dirty="0">
                <a:solidFill>
                  <a:srgbClr val="746558"/>
                </a:solidFill>
                <a:latin typeface="Gelasio" pitchFamily="34" charset="0"/>
                <a:ea typeface="Gelasio" pitchFamily="34" charset="-122"/>
                <a:cs typeface="Gelasio" pitchFamily="34" charset="-120"/>
              </a:rPr>
              <a:t>Extract features using small 3x3 filters, capturing patterns like edges and textures.</a:t>
            </a:r>
            <a:endParaRPr lang="en-US" sz="1600" dirty="0"/>
          </a:p>
        </p:txBody>
      </p:sp>
      <p:sp>
        <p:nvSpPr>
          <p:cNvPr id="10" name="Shape 7"/>
          <p:cNvSpPr/>
          <p:nvPr/>
        </p:nvSpPr>
        <p:spPr>
          <a:xfrm>
            <a:off x="7523143" y="5553313"/>
            <a:ext cx="718066" cy="22860"/>
          </a:xfrm>
          <a:prstGeom prst="roundRect">
            <a:avLst>
              <a:gd name="adj" fmla="val 134627"/>
            </a:avLst>
          </a:prstGeom>
          <a:solidFill>
            <a:srgbClr val="D4CEC3"/>
          </a:solidFill>
          <a:ln/>
        </p:spPr>
        <p:txBody>
          <a:bodyPr/>
          <a:lstStyle/>
          <a:p>
            <a:endParaRPr lang="en-US"/>
          </a:p>
        </p:txBody>
      </p:sp>
      <p:sp>
        <p:nvSpPr>
          <p:cNvPr id="11" name="Shape 8"/>
          <p:cNvSpPr/>
          <p:nvPr/>
        </p:nvSpPr>
        <p:spPr>
          <a:xfrm>
            <a:off x="7084397" y="5334000"/>
            <a:ext cx="461605" cy="461605"/>
          </a:xfrm>
          <a:prstGeom prst="roundRect">
            <a:avLst>
              <a:gd name="adj" fmla="val 6667"/>
            </a:avLst>
          </a:prstGeom>
          <a:solidFill>
            <a:srgbClr val="EEE8DD"/>
          </a:solidFill>
          <a:ln/>
        </p:spPr>
        <p:txBody>
          <a:bodyPr/>
          <a:lstStyle/>
          <a:p>
            <a:endParaRPr lang="en-US"/>
          </a:p>
        </p:txBody>
      </p:sp>
      <p:sp>
        <p:nvSpPr>
          <p:cNvPr id="12" name="Text 9"/>
          <p:cNvSpPr/>
          <p:nvPr/>
        </p:nvSpPr>
        <p:spPr>
          <a:xfrm>
            <a:off x="7221915" y="5410914"/>
            <a:ext cx="186452" cy="307777"/>
          </a:xfrm>
          <a:prstGeom prst="rect">
            <a:avLst/>
          </a:prstGeom>
          <a:noFill/>
          <a:ln/>
        </p:spPr>
        <p:txBody>
          <a:bodyPr wrap="none" lIns="0" tIns="0" rIns="0" bIns="0" rtlCol="0" anchor="t"/>
          <a:lstStyle/>
          <a:p>
            <a:pPr marL="0" indent="0" algn="ctr">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2</a:t>
            </a:r>
            <a:endParaRPr lang="en-US" sz="2400" dirty="0"/>
          </a:p>
        </p:txBody>
      </p:sp>
      <p:sp>
        <p:nvSpPr>
          <p:cNvPr id="13" name="Text 10"/>
          <p:cNvSpPr/>
          <p:nvPr/>
        </p:nvSpPr>
        <p:spPr>
          <a:xfrm>
            <a:off x="8443555" y="5308402"/>
            <a:ext cx="2564606" cy="320516"/>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Pooling Layers</a:t>
            </a:r>
            <a:endParaRPr lang="en-US" sz="2000" dirty="0"/>
          </a:p>
        </p:txBody>
      </p:sp>
      <p:sp>
        <p:nvSpPr>
          <p:cNvPr id="14" name="Text 11"/>
          <p:cNvSpPr/>
          <p:nvPr/>
        </p:nvSpPr>
        <p:spPr>
          <a:xfrm>
            <a:off x="8443555" y="5751909"/>
            <a:ext cx="5468779" cy="656273"/>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Downsample feature maps, reducing size while preserving key information.</a:t>
            </a:r>
            <a:endParaRPr lang="en-US" sz="1600" dirty="0"/>
          </a:p>
        </p:txBody>
      </p:sp>
      <p:sp>
        <p:nvSpPr>
          <p:cNvPr id="15" name="Shape 12"/>
          <p:cNvSpPr/>
          <p:nvPr/>
        </p:nvSpPr>
        <p:spPr>
          <a:xfrm>
            <a:off x="6389191" y="6476524"/>
            <a:ext cx="718066" cy="22860"/>
          </a:xfrm>
          <a:prstGeom prst="roundRect">
            <a:avLst>
              <a:gd name="adj" fmla="val 134627"/>
            </a:avLst>
          </a:prstGeom>
          <a:solidFill>
            <a:srgbClr val="D4CEC3"/>
          </a:solidFill>
          <a:ln/>
        </p:spPr>
        <p:txBody>
          <a:bodyPr/>
          <a:lstStyle/>
          <a:p>
            <a:endParaRPr lang="en-US"/>
          </a:p>
        </p:txBody>
      </p:sp>
      <p:sp>
        <p:nvSpPr>
          <p:cNvPr id="16" name="Shape 13"/>
          <p:cNvSpPr/>
          <p:nvPr/>
        </p:nvSpPr>
        <p:spPr>
          <a:xfrm>
            <a:off x="7084397" y="6257211"/>
            <a:ext cx="461605" cy="461605"/>
          </a:xfrm>
          <a:prstGeom prst="roundRect">
            <a:avLst>
              <a:gd name="adj" fmla="val 6667"/>
            </a:avLst>
          </a:prstGeom>
          <a:solidFill>
            <a:srgbClr val="EEE8DD"/>
          </a:solidFill>
          <a:ln/>
        </p:spPr>
        <p:txBody>
          <a:bodyPr/>
          <a:lstStyle/>
          <a:p>
            <a:endParaRPr lang="en-US"/>
          </a:p>
        </p:txBody>
      </p:sp>
      <p:sp>
        <p:nvSpPr>
          <p:cNvPr id="17" name="Text 14"/>
          <p:cNvSpPr/>
          <p:nvPr/>
        </p:nvSpPr>
        <p:spPr>
          <a:xfrm>
            <a:off x="7222510" y="6334125"/>
            <a:ext cx="185380" cy="307777"/>
          </a:xfrm>
          <a:prstGeom prst="rect">
            <a:avLst/>
          </a:prstGeom>
          <a:noFill/>
          <a:ln/>
        </p:spPr>
        <p:txBody>
          <a:bodyPr wrap="none" lIns="0" tIns="0" rIns="0" bIns="0" rtlCol="0" anchor="t"/>
          <a:lstStyle/>
          <a:p>
            <a:pPr marL="0" indent="0" algn="ctr">
              <a:lnSpc>
                <a:spcPts val="2400"/>
              </a:lnSpc>
              <a:buNone/>
            </a:pPr>
            <a:r>
              <a:rPr lang="en-US" sz="2400" dirty="0">
                <a:solidFill>
                  <a:srgbClr val="746558"/>
                </a:solidFill>
                <a:latin typeface="Gelasio Semi Bold" pitchFamily="34" charset="0"/>
                <a:ea typeface="Gelasio Semi Bold" pitchFamily="34" charset="-122"/>
                <a:cs typeface="Gelasio Semi Bold" pitchFamily="34" charset="-120"/>
              </a:rPr>
              <a:t>3</a:t>
            </a:r>
            <a:endParaRPr lang="en-US" sz="2400" dirty="0"/>
          </a:p>
        </p:txBody>
      </p:sp>
      <p:sp>
        <p:nvSpPr>
          <p:cNvPr id="18" name="Text 15"/>
          <p:cNvSpPr/>
          <p:nvPr/>
        </p:nvSpPr>
        <p:spPr>
          <a:xfrm>
            <a:off x="3235881" y="6231612"/>
            <a:ext cx="2950964" cy="320516"/>
          </a:xfrm>
          <a:prstGeom prst="rect">
            <a:avLst/>
          </a:prstGeom>
          <a:noFill/>
          <a:ln/>
        </p:spPr>
        <p:txBody>
          <a:bodyPr wrap="none" lIns="0" tIns="0" rIns="0" bIns="0" rtlCol="0" anchor="t"/>
          <a:lstStyle/>
          <a:p>
            <a:pPr marL="0" indent="0" algn="r">
              <a:lnSpc>
                <a:spcPts val="2500"/>
              </a:lnSpc>
              <a:buNone/>
            </a:pPr>
            <a:r>
              <a:rPr lang="en-US" sz="2000" dirty="0">
                <a:solidFill>
                  <a:srgbClr val="746558"/>
                </a:solidFill>
                <a:latin typeface="Gelasio Semi Bold" pitchFamily="34" charset="0"/>
                <a:ea typeface="Gelasio Semi Bold" pitchFamily="34" charset="-122"/>
                <a:cs typeface="Gelasio Semi Bold" pitchFamily="34" charset="-120"/>
              </a:rPr>
              <a:t>Fully Connected Layers</a:t>
            </a:r>
            <a:endParaRPr lang="en-US" sz="2000" dirty="0"/>
          </a:p>
        </p:txBody>
      </p:sp>
      <p:sp>
        <p:nvSpPr>
          <p:cNvPr id="19" name="Text 16"/>
          <p:cNvSpPr/>
          <p:nvPr/>
        </p:nvSpPr>
        <p:spPr>
          <a:xfrm>
            <a:off x="718066" y="6675120"/>
            <a:ext cx="5468779" cy="656273"/>
          </a:xfrm>
          <a:prstGeom prst="rect">
            <a:avLst/>
          </a:prstGeom>
          <a:noFill/>
          <a:ln/>
        </p:spPr>
        <p:txBody>
          <a:bodyPr wrap="square" lIns="0" tIns="0" rIns="0" bIns="0" rtlCol="0" anchor="t"/>
          <a:lstStyle/>
          <a:p>
            <a:pPr marL="0" indent="0" algn="r">
              <a:lnSpc>
                <a:spcPts val="2550"/>
              </a:lnSpc>
              <a:buNone/>
            </a:pPr>
            <a:r>
              <a:rPr lang="en-US" sz="1600" dirty="0">
                <a:solidFill>
                  <a:srgbClr val="746558"/>
                </a:solidFill>
                <a:latin typeface="Gelasio" pitchFamily="34" charset="0"/>
                <a:ea typeface="Gelasio" pitchFamily="34" charset="-122"/>
                <a:cs typeface="Gelasio" pitchFamily="34" charset="-120"/>
              </a:rPr>
              <a:t>Learn complex relationships between features, leading to a final classification decision.</a:t>
            </a:r>
            <a:endParaRPr lang="en-US" sz="1600" dirty="0"/>
          </a:p>
        </p:txBody>
      </p:sp>
      <p:pic>
        <p:nvPicPr>
          <p:cNvPr id="21" name="Picture 20">
            <a:extLst>
              <a:ext uri="{FF2B5EF4-FFF2-40B4-BE49-F238E27FC236}">
                <a16:creationId xmlns:a16="http://schemas.microsoft.com/office/drawing/2014/main" id="{CC73AF42-1991-0BE8-34BF-2B0C7CD925AA}"/>
              </a:ext>
            </a:extLst>
          </p:cNvPr>
          <p:cNvPicPr>
            <a:picLocks noChangeAspect="1"/>
          </p:cNvPicPr>
          <p:nvPr/>
        </p:nvPicPr>
        <p:blipFill>
          <a:blip r:embed="rId4"/>
          <a:stretch>
            <a:fillRect/>
          </a:stretch>
        </p:blipFill>
        <p:spPr>
          <a:xfrm>
            <a:off x="12144375" y="7126094"/>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4980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Key Code Snippets</a:t>
            </a:r>
            <a:endParaRPr lang="en-US" sz="4450" dirty="0"/>
          </a:p>
        </p:txBody>
      </p:sp>
      <p:sp>
        <p:nvSpPr>
          <p:cNvPr id="3" name="Text 1"/>
          <p:cNvSpPr/>
          <p:nvPr/>
        </p:nvSpPr>
        <p:spPr>
          <a:xfrm>
            <a:off x="793790" y="21255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Input Layer</a:t>
            </a:r>
            <a:endParaRPr lang="en-US" sz="2200" dirty="0"/>
          </a:p>
        </p:txBody>
      </p:sp>
      <p:sp>
        <p:nvSpPr>
          <p:cNvPr id="4" name="Text 2"/>
          <p:cNvSpPr/>
          <p:nvPr/>
        </p:nvSpPr>
        <p:spPr>
          <a:xfrm>
            <a:off x="793790" y="2706702"/>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Defines the input shape for the network, typically 224x224 pixel images.</a:t>
            </a:r>
            <a:endParaRPr lang="en-US" sz="1750" dirty="0"/>
          </a:p>
        </p:txBody>
      </p:sp>
      <p:sp>
        <p:nvSpPr>
          <p:cNvPr id="5" name="Text 3"/>
          <p:cNvSpPr/>
          <p:nvPr/>
        </p:nvSpPr>
        <p:spPr>
          <a:xfrm>
            <a:off x="5332928" y="2125558"/>
            <a:ext cx="2975134"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Convolutional Layers</a:t>
            </a:r>
            <a:endParaRPr lang="en-US" sz="2200" dirty="0"/>
          </a:p>
        </p:txBody>
      </p:sp>
      <p:sp>
        <p:nvSpPr>
          <p:cNvPr id="6" name="Text 4"/>
          <p:cNvSpPr/>
          <p:nvPr/>
        </p:nvSpPr>
        <p:spPr>
          <a:xfrm>
            <a:off x="5332928" y="2706702"/>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Implements convolution operations using filters and activation functions like ReLU.</a:t>
            </a:r>
            <a:endParaRPr lang="en-US" sz="1750" dirty="0"/>
          </a:p>
        </p:txBody>
      </p:sp>
      <p:sp>
        <p:nvSpPr>
          <p:cNvPr id="7" name="Text 5"/>
          <p:cNvSpPr/>
          <p:nvPr/>
        </p:nvSpPr>
        <p:spPr>
          <a:xfrm>
            <a:off x="9872067" y="212555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Dense Layers</a:t>
            </a:r>
            <a:endParaRPr lang="en-US" sz="2200" dirty="0"/>
          </a:p>
        </p:txBody>
      </p:sp>
      <p:sp>
        <p:nvSpPr>
          <p:cNvPr id="8" name="Text 6"/>
          <p:cNvSpPr/>
          <p:nvPr/>
        </p:nvSpPr>
        <p:spPr>
          <a:xfrm>
            <a:off x="9872067" y="2706702"/>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Fully connected layers that combine features and make the final classification.</a:t>
            </a:r>
            <a:endParaRPr lang="en-US" sz="1750" dirty="0"/>
          </a:p>
        </p:txBody>
      </p:sp>
      <p:pic>
        <p:nvPicPr>
          <p:cNvPr id="10" name="Picture 9">
            <a:extLst>
              <a:ext uri="{FF2B5EF4-FFF2-40B4-BE49-F238E27FC236}">
                <a16:creationId xmlns:a16="http://schemas.microsoft.com/office/drawing/2014/main" id="{9B4C153C-E2C5-D4F0-7461-E1192F5C249D}"/>
              </a:ext>
            </a:extLst>
          </p:cNvPr>
          <p:cNvPicPr>
            <a:picLocks noChangeAspect="1"/>
          </p:cNvPicPr>
          <p:nvPr/>
        </p:nvPicPr>
        <p:blipFill>
          <a:blip r:embed="rId3"/>
          <a:stretch>
            <a:fillRect/>
          </a:stretch>
        </p:blipFill>
        <p:spPr>
          <a:xfrm>
            <a:off x="12144375" y="7181850"/>
            <a:ext cx="2486025" cy="1047750"/>
          </a:xfrm>
          <a:prstGeom prst="rect">
            <a:avLst/>
          </a:prstGeom>
        </p:spPr>
      </p:pic>
      <p:pic>
        <p:nvPicPr>
          <p:cNvPr id="12" name="Picture 11">
            <a:extLst>
              <a:ext uri="{FF2B5EF4-FFF2-40B4-BE49-F238E27FC236}">
                <a16:creationId xmlns:a16="http://schemas.microsoft.com/office/drawing/2014/main" id="{8D844D68-9821-4519-241C-199330FEFFC0}"/>
              </a:ext>
            </a:extLst>
          </p:cNvPr>
          <p:cNvPicPr>
            <a:picLocks noChangeAspect="1"/>
          </p:cNvPicPr>
          <p:nvPr/>
        </p:nvPicPr>
        <p:blipFill>
          <a:blip r:embed="rId4"/>
          <a:stretch>
            <a:fillRect/>
          </a:stretch>
        </p:blipFill>
        <p:spPr>
          <a:xfrm>
            <a:off x="492421" y="4435389"/>
            <a:ext cx="3890008" cy="1016282"/>
          </a:xfrm>
          <a:prstGeom prst="rect">
            <a:avLst/>
          </a:prstGeom>
        </p:spPr>
      </p:pic>
      <p:pic>
        <p:nvPicPr>
          <p:cNvPr id="14" name="Picture 13">
            <a:extLst>
              <a:ext uri="{FF2B5EF4-FFF2-40B4-BE49-F238E27FC236}">
                <a16:creationId xmlns:a16="http://schemas.microsoft.com/office/drawing/2014/main" id="{B97FE4F2-0017-BA98-9966-1C3C5B734BF1}"/>
              </a:ext>
            </a:extLst>
          </p:cNvPr>
          <p:cNvPicPr>
            <a:picLocks noChangeAspect="1"/>
          </p:cNvPicPr>
          <p:nvPr/>
        </p:nvPicPr>
        <p:blipFill>
          <a:blip r:embed="rId5"/>
          <a:stretch>
            <a:fillRect/>
          </a:stretch>
        </p:blipFill>
        <p:spPr>
          <a:xfrm>
            <a:off x="5332928" y="4435389"/>
            <a:ext cx="4013009" cy="1538597"/>
          </a:xfrm>
          <a:prstGeom prst="rect">
            <a:avLst/>
          </a:prstGeom>
        </p:spPr>
      </p:pic>
      <p:pic>
        <p:nvPicPr>
          <p:cNvPr id="16" name="Picture 15">
            <a:extLst>
              <a:ext uri="{FF2B5EF4-FFF2-40B4-BE49-F238E27FC236}">
                <a16:creationId xmlns:a16="http://schemas.microsoft.com/office/drawing/2014/main" id="{5FCC476B-E482-E906-DBE5-82E91A0DFC34}"/>
              </a:ext>
            </a:extLst>
          </p:cNvPr>
          <p:cNvPicPr>
            <a:picLocks noChangeAspect="1"/>
          </p:cNvPicPr>
          <p:nvPr/>
        </p:nvPicPr>
        <p:blipFill>
          <a:blip r:embed="rId6"/>
          <a:stretch>
            <a:fillRect/>
          </a:stretch>
        </p:blipFill>
        <p:spPr>
          <a:xfrm>
            <a:off x="9760761" y="4434190"/>
            <a:ext cx="4089421" cy="1539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3" name="Text 0"/>
          <p:cNvSpPr/>
          <p:nvPr/>
        </p:nvSpPr>
        <p:spPr>
          <a:xfrm>
            <a:off x="793790" y="228207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Training Results</a:t>
            </a:r>
            <a:endParaRPr lang="en-US" sz="4450" dirty="0"/>
          </a:p>
        </p:txBody>
      </p:sp>
      <p:sp>
        <p:nvSpPr>
          <p:cNvPr id="4" name="Shape 1"/>
          <p:cNvSpPr/>
          <p:nvPr/>
        </p:nvSpPr>
        <p:spPr>
          <a:xfrm>
            <a:off x="793790" y="3331012"/>
            <a:ext cx="7556421" cy="2616518"/>
          </a:xfrm>
          <a:prstGeom prst="roundRect">
            <a:avLst>
              <a:gd name="adj" fmla="val 1300"/>
            </a:avLst>
          </a:prstGeom>
          <a:noFill/>
          <a:ln w="7620">
            <a:solidFill>
              <a:srgbClr val="000000">
                <a:alpha val="8000"/>
              </a:srgbClr>
            </a:solidFill>
            <a:prstDash val="solid"/>
          </a:ln>
        </p:spPr>
        <p:txBody>
          <a:bodyPr/>
          <a:lstStyle/>
          <a:p>
            <a:endParaRPr lang="en-US"/>
          </a:p>
        </p:txBody>
      </p:sp>
      <p:sp>
        <p:nvSpPr>
          <p:cNvPr id="5" name="Shape 2"/>
          <p:cNvSpPr/>
          <p:nvPr/>
        </p:nvSpPr>
        <p:spPr>
          <a:xfrm>
            <a:off x="980354" y="3671411"/>
            <a:ext cx="7540347" cy="650319"/>
          </a:xfrm>
          <a:prstGeom prst="rect">
            <a:avLst/>
          </a:prstGeom>
          <a:solidFill>
            <a:srgbClr val="FFFFFF">
              <a:alpha val="4000"/>
            </a:srgbClr>
          </a:solidFill>
          <a:ln/>
        </p:spPr>
        <p:txBody>
          <a:bodyPr/>
          <a:lstStyle/>
          <a:p>
            <a:endParaRPr lang="en-US"/>
          </a:p>
        </p:txBody>
      </p:sp>
      <p:sp>
        <p:nvSpPr>
          <p:cNvPr id="6" name="Text 3"/>
          <p:cNvSpPr/>
          <p:nvPr/>
        </p:nvSpPr>
        <p:spPr>
          <a:xfrm>
            <a:off x="1029057" y="348234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Epoch</a:t>
            </a:r>
            <a:endParaRPr lang="en-US" sz="1750" dirty="0"/>
          </a:p>
        </p:txBody>
      </p:sp>
      <p:sp>
        <p:nvSpPr>
          <p:cNvPr id="7" name="Text 4"/>
          <p:cNvSpPr/>
          <p:nvPr/>
        </p:nvSpPr>
        <p:spPr>
          <a:xfrm>
            <a:off x="3546038" y="3482340"/>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Loss</a:t>
            </a:r>
            <a:endParaRPr lang="en-US" sz="1750" dirty="0"/>
          </a:p>
        </p:txBody>
      </p:sp>
      <p:sp>
        <p:nvSpPr>
          <p:cNvPr id="8" name="Text 5"/>
          <p:cNvSpPr/>
          <p:nvPr/>
        </p:nvSpPr>
        <p:spPr>
          <a:xfrm>
            <a:off x="6059210" y="3482340"/>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Accuracy</a:t>
            </a:r>
            <a:endParaRPr lang="en-US" sz="1750" dirty="0"/>
          </a:p>
        </p:txBody>
      </p:sp>
      <p:sp>
        <p:nvSpPr>
          <p:cNvPr id="9" name="Shape 6"/>
          <p:cNvSpPr/>
          <p:nvPr/>
        </p:nvSpPr>
        <p:spPr>
          <a:xfrm>
            <a:off x="801410" y="3988951"/>
            <a:ext cx="7540347" cy="650319"/>
          </a:xfrm>
          <a:prstGeom prst="rect">
            <a:avLst/>
          </a:prstGeom>
          <a:solidFill>
            <a:srgbClr val="000000">
              <a:alpha val="4000"/>
            </a:srgbClr>
          </a:solidFill>
          <a:ln/>
        </p:spPr>
        <p:txBody>
          <a:bodyPr/>
          <a:lstStyle/>
          <a:p>
            <a:endParaRPr lang="en-US" dirty="0"/>
          </a:p>
        </p:txBody>
      </p:sp>
      <p:sp>
        <p:nvSpPr>
          <p:cNvPr id="10" name="Text 7"/>
          <p:cNvSpPr/>
          <p:nvPr/>
        </p:nvSpPr>
        <p:spPr>
          <a:xfrm>
            <a:off x="1029057" y="413265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1</a:t>
            </a:r>
            <a:endParaRPr lang="en-US" sz="1750" dirty="0"/>
          </a:p>
        </p:txBody>
      </p:sp>
      <p:sp>
        <p:nvSpPr>
          <p:cNvPr id="11" name="Text 8"/>
          <p:cNvSpPr/>
          <p:nvPr/>
        </p:nvSpPr>
        <p:spPr>
          <a:xfrm>
            <a:off x="3546038" y="413265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0.140</a:t>
            </a:r>
            <a:endParaRPr lang="en-US" sz="1750" dirty="0"/>
          </a:p>
        </p:txBody>
      </p:sp>
      <p:sp>
        <p:nvSpPr>
          <p:cNvPr id="12" name="Text 9"/>
          <p:cNvSpPr/>
          <p:nvPr/>
        </p:nvSpPr>
        <p:spPr>
          <a:xfrm>
            <a:off x="6059210" y="413265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0.55</a:t>
            </a:r>
            <a:endParaRPr lang="en-US" sz="1750" dirty="0"/>
          </a:p>
        </p:txBody>
      </p:sp>
      <p:sp>
        <p:nvSpPr>
          <p:cNvPr id="13" name="Shape 10"/>
          <p:cNvSpPr/>
          <p:nvPr/>
        </p:nvSpPr>
        <p:spPr>
          <a:xfrm>
            <a:off x="801410" y="4639270"/>
            <a:ext cx="7540347" cy="650319"/>
          </a:xfrm>
          <a:prstGeom prst="rect">
            <a:avLst/>
          </a:prstGeom>
          <a:solidFill>
            <a:srgbClr val="FFFFFF">
              <a:alpha val="4000"/>
            </a:srgbClr>
          </a:solidFill>
          <a:ln/>
        </p:spPr>
        <p:txBody>
          <a:bodyPr/>
          <a:lstStyle/>
          <a:p>
            <a:endParaRPr lang="en-US" dirty="0"/>
          </a:p>
        </p:txBody>
      </p:sp>
      <p:sp>
        <p:nvSpPr>
          <p:cNvPr id="14" name="Text 11"/>
          <p:cNvSpPr/>
          <p:nvPr/>
        </p:nvSpPr>
        <p:spPr>
          <a:xfrm>
            <a:off x="1029057" y="478297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cs typeface="Gelasio" pitchFamily="34" charset="-120"/>
              </a:rPr>
              <a:t>10</a:t>
            </a:r>
            <a:endParaRPr lang="en-US" sz="1750" dirty="0"/>
          </a:p>
        </p:txBody>
      </p:sp>
      <p:sp>
        <p:nvSpPr>
          <p:cNvPr id="15" name="Text 12"/>
          <p:cNvSpPr/>
          <p:nvPr/>
        </p:nvSpPr>
        <p:spPr>
          <a:xfrm>
            <a:off x="3546038" y="4782979"/>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0.034</a:t>
            </a:r>
            <a:endParaRPr lang="en-US" sz="1750" dirty="0"/>
          </a:p>
        </p:txBody>
      </p:sp>
      <p:sp>
        <p:nvSpPr>
          <p:cNvPr id="16" name="Text 13"/>
          <p:cNvSpPr/>
          <p:nvPr/>
        </p:nvSpPr>
        <p:spPr>
          <a:xfrm>
            <a:off x="6059210" y="4782979"/>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0.97</a:t>
            </a:r>
            <a:endParaRPr lang="en-US" sz="1750" dirty="0"/>
          </a:p>
        </p:txBody>
      </p:sp>
      <p:sp>
        <p:nvSpPr>
          <p:cNvPr id="17" name="Shape 14"/>
          <p:cNvSpPr/>
          <p:nvPr/>
        </p:nvSpPr>
        <p:spPr>
          <a:xfrm>
            <a:off x="801410" y="5289590"/>
            <a:ext cx="7540347" cy="650319"/>
          </a:xfrm>
          <a:prstGeom prst="rect">
            <a:avLst/>
          </a:prstGeom>
          <a:solidFill>
            <a:srgbClr val="000000">
              <a:alpha val="4000"/>
            </a:srgbClr>
          </a:solidFill>
          <a:ln/>
        </p:spPr>
        <p:txBody>
          <a:bodyPr/>
          <a:lstStyle/>
          <a:p>
            <a:endParaRPr lang="en-US"/>
          </a:p>
        </p:txBody>
      </p:sp>
      <p:sp>
        <p:nvSpPr>
          <p:cNvPr id="18" name="Text 15"/>
          <p:cNvSpPr/>
          <p:nvPr/>
        </p:nvSpPr>
        <p:spPr>
          <a:xfrm>
            <a:off x="1029057" y="543329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20</a:t>
            </a:r>
            <a:endParaRPr lang="en-US" sz="1750" dirty="0"/>
          </a:p>
        </p:txBody>
      </p:sp>
      <p:sp>
        <p:nvSpPr>
          <p:cNvPr id="19" name="Text 16"/>
          <p:cNvSpPr/>
          <p:nvPr/>
        </p:nvSpPr>
        <p:spPr>
          <a:xfrm>
            <a:off x="3546038" y="5433298"/>
            <a:ext cx="205192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0.024</a:t>
            </a:r>
            <a:endParaRPr lang="en-US" sz="1750" dirty="0"/>
          </a:p>
        </p:txBody>
      </p:sp>
      <p:sp>
        <p:nvSpPr>
          <p:cNvPr id="20" name="Text 17"/>
          <p:cNvSpPr/>
          <p:nvPr/>
        </p:nvSpPr>
        <p:spPr>
          <a:xfrm>
            <a:off x="6059210" y="5433298"/>
            <a:ext cx="2055733"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0.99</a:t>
            </a:r>
            <a:endParaRPr lang="en-US" sz="1750" dirty="0"/>
          </a:p>
        </p:txBody>
      </p:sp>
      <p:pic>
        <p:nvPicPr>
          <p:cNvPr id="24" name="Picture 23" descr="A graph with red and blue lines&#10;&#10;Description automatically generated">
            <a:extLst>
              <a:ext uri="{FF2B5EF4-FFF2-40B4-BE49-F238E27FC236}">
                <a16:creationId xmlns:a16="http://schemas.microsoft.com/office/drawing/2014/main" id="{BCD8F0CE-BE21-68B8-7BAD-56F91D4B9410}"/>
              </a:ext>
            </a:extLst>
          </p:cNvPr>
          <p:cNvPicPr>
            <a:picLocks noChangeAspect="1"/>
          </p:cNvPicPr>
          <p:nvPr/>
        </p:nvPicPr>
        <p:blipFill>
          <a:blip r:embed="rId3"/>
          <a:stretch>
            <a:fillRect/>
          </a:stretch>
        </p:blipFill>
        <p:spPr>
          <a:xfrm>
            <a:off x="8503977" y="372071"/>
            <a:ext cx="6126423" cy="3820000"/>
          </a:xfrm>
          <a:prstGeom prst="rect">
            <a:avLst/>
          </a:prstGeom>
        </p:spPr>
      </p:pic>
      <p:pic>
        <p:nvPicPr>
          <p:cNvPr id="26" name="Picture 25" descr="A graph with red and blue lines&#10;&#10;Description automatically generated">
            <a:extLst>
              <a:ext uri="{FF2B5EF4-FFF2-40B4-BE49-F238E27FC236}">
                <a16:creationId xmlns:a16="http://schemas.microsoft.com/office/drawing/2014/main" id="{3F8182D6-1D55-44C3-1A4C-31743E83AC38}"/>
              </a:ext>
            </a:extLst>
          </p:cNvPr>
          <p:cNvPicPr>
            <a:picLocks noChangeAspect="1"/>
          </p:cNvPicPr>
          <p:nvPr/>
        </p:nvPicPr>
        <p:blipFill>
          <a:blip r:embed="rId4"/>
          <a:stretch>
            <a:fillRect/>
          </a:stretch>
        </p:blipFill>
        <p:spPr>
          <a:xfrm>
            <a:off x="8490317" y="4192071"/>
            <a:ext cx="6140083" cy="3514418"/>
          </a:xfrm>
          <a:prstGeom prst="rect">
            <a:avLst/>
          </a:prstGeom>
        </p:spPr>
      </p:pic>
      <p:pic>
        <p:nvPicPr>
          <p:cNvPr id="28" name="Picture 27">
            <a:extLst>
              <a:ext uri="{FF2B5EF4-FFF2-40B4-BE49-F238E27FC236}">
                <a16:creationId xmlns:a16="http://schemas.microsoft.com/office/drawing/2014/main" id="{57D548BD-BC88-C8C0-9C67-DB52873F20F7}"/>
              </a:ext>
            </a:extLst>
          </p:cNvPr>
          <p:cNvPicPr>
            <a:picLocks noChangeAspect="1"/>
          </p:cNvPicPr>
          <p:nvPr/>
        </p:nvPicPr>
        <p:blipFill>
          <a:blip r:embed="rId5"/>
          <a:stretch>
            <a:fillRect/>
          </a:stretch>
        </p:blipFill>
        <p:spPr>
          <a:xfrm>
            <a:off x="12818674" y="7706489"/>
            <a:ext cx="1778272" cy="5257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29640"/>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Deployment</a:t>
            </a:r>
          </a:p>
          <a:p>
            <a:pPr marL="0" indent="0">
              <a:lnSpc>
                <a:spcPts val="5550"/>
              </a:lnSpc>
              <a:buNone/>
            </a:pPr>
            <a:r>
              <a:rPr lang="en-US" sz="4450" dirty="0" err="1">
                <a:solidFill>
                  <a:srgbClr val="484237"/>
                </a:solidFill>
                <a:latin typeface="Gelasio Semi Bold" pitchFamily="34" charset="0"/>
                <a:ea typeface="Gelasio Semi Bold" pitchFamily="34" charset="-122"/>
                <a:cs typeface="Gelasio Semi Bold" pitchFamily="34" charset="-120"/>
              </a:rPr>
              <a:t>Streamlit</a:t>
            </a:r>
            <a:r>
              <a:rPr lang="en-US" sz="4450" dirty="0">
                <a:solidFill>
                  <a:srgbClr val="484237"/>
                </a:solidFill>
                <a:latin typeface="Gelasio Semi Bold" pitchFamily="34" charset="0"/>
                <a:ea typeface="Gelasio Semi Bold" pitchFamily="34" charset="-122"/>
                <a:cs typeface="Gelasio Semi Bold" pitchFamily="34" charset="-120"/>
              </a:rPr>
              <a:t> App</a:t>
            </a:r>
            <a:endParaRPr lang="en-US" sz="4450" dirty="0"/>
          </a:p>
        </p:txBody>
      </p:sp>
      <p:sp>
        <p:nvSpPr>
          <p:cNvPr id="4" name="Shape 1"/>
          <p:cNvSpPr/>
          <p:nvPr/>
        </p:nvSpPr>
        <p:spPr>
          <a:xfrm>
            <a:off x="793790" y="2942511"/>
            <a:ext cx="510302" cy="510302"/>
          </a:xfrm>
          <a:prstGeom prst="roundRect">
            <a:avLst>
              <a:gd name="adj" fmla="val 6667"/>
            </a:avLst>
          </a:prstGeom>
          <a:solidFill>
            <a:srgbClr val="EEE8DD"/>
          </a:solidFill>
          <a:ln/>
        </p:spPr>
        <p:txBody>
          <a:bodyPr/>
          <a:lstStyle/>
          <a:p>
            <a:endParaRPr lang="en-US"/>
          </a:p>
        </p:txBody>
      </p:sp>
      <p:sp>
        <p:nvSpPr>
          <p:cNvPr id="5" name="Text 2"/>
          <p:cNvSpPr/>
          <p:nvPr/>
        </p:nvSpPr>
        <p:spPr>
          <a:xfrm>
            <a:off x="968693" y="3027521"/>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1530906" y="2942511"/>
            <a:ext cx="2869883"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Interactive Interface</a:t>
            </a:r>
            <a:endParaRPr lang="en-US" sz="2200" dirty="0"/>
          </a:p>
        </p:txBody>
      </p:sp>
      <p:sp>
        <p:nvSpPr>
          <p:cNvPr id="7" name="Text 4"/>
          <p:cNvSpPr/>
          <p:nvPr/>
        </p:nvSpPr>
        <p:spPr>
          <a:xfrm>
            <a:off x="1530906" y="3432929"/>
            <a:ext cx="2927747"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Streamlit app provides an intuitive, user-friendly interface for analyzing driver behavior.</a:t>
            </a:r>
            <a:endParaRPr lang="en-US" sz="1750" dirty="0"/>
          </a:p>
        </p:txBody>
      </p:sp>
      <p:sp>
        <p:nvSpPr>
          <p:cNvPr id="8" name="Shape 5"/>
          <p:cNvSpPr/>
          <p:nvPr/>
        </p:nvSpPr>
        <p:spPr>
          <a:xfrm>
            <a:off x="4685467" y="2942511"/>
            <a:ext cx="510302" cy="510302"/>
          </a:xfrm>
          <a:prstGeom prst="roundRect">
            <a:avLst>
              <a:gd name="adj" fmla="val 6667"/>
            </a:avLst>
          </a:prstGeom>
          <a:solidFill>
            <a:srgbClr val="EEE8DD"/>
          </a:solidFill>
          <a:ln/>
        </p:spPr>
        <p:txBody>
          <a:bodyPr/>
          <a:lstStyle/>
          <a:p>
            <a:endParaRPr lang="en-US"/>
          </a:p>
        </p:txBody>
      </p:sp>
      <p:sp>
        <p:nvSpPr>
          <p:cNvPr id="9" name="Text 6"/>
          <p:cNvSpPr/>
          <p:nvPr/>
        </p:nvSpPr>
        <p:spPr>
          <a:xfrm>
            <a:off x="4837509" y="3027521"/>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5422583" y="2942511"/>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Real-Time Processing</a:t>
            </a:r>
            <a:endParaRPr lang="en-US" sz="2200" dirty="0"/>
          </a:p>
        </p:txBody>
      </p:sp>
      <p:sp>
        <p:nvSpPr>
          <p:cNvPr id="11" name="Text 8"/>
          <p:cNvSpPr/>
          <p:nvPr/>
        </p:nvSpPr>
        <p:spPr>
          <a:xfrm>
            <a:off x="5422583" y="3787259"/>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Images are processed and analyzed in real-time, delivering immediate insights into driving activities.</a:t>
            </a:r>
            <a:endParaRPr lang="en-US" sz="1750" dirty="0"/>
          </a:p>
        </p:txBody>
      </p:sp>
      <p:sp>
        <p:nvSpPr>
          <p:cNvPr id="12" name="Shape 9"/>
          <p:cNvSpPr/>
          <p:nvPr/>
        </p:nvSpPr>
        <p:spPr>
          <a:xfrm>
            <a:off x="793790" y="6083737"/>
            <a:ext cx="510302" cy="510302"/>
          </a:xfrm>
          <a:prstGeom prst="roundRect">
            <a:avLst>
              <a:gd name="adj" fmla="val 6667"/>
            </a:avLst>
          </a:prstGeom>
          <a:solidFill>
            <a:srgbClr val="EEE8DD"/>
          </a:solidFill>
          <a:ln/>
        </p:spPr>
        <p:txBody>
          <a:bodyPr/>
          <a:lstStyle/>
          <a:p>
            <a:endParaRPr lang="en-US"/>
          </a:p>
        </p:txBody>
      </p:sp>
      <p:sp>
        <p:nvSpPr>
          <p:cNvPr id="13" name="Text 10"/>
          <p:cNvSpPr/>
          <p:nvPr/>
        </p:nvSpPr>
        <p:spPr>
          <a:xfrm>
            <a:off x="946428" y="6168747"/>
            <a:ext cx="20502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3</a:t>
            </a:r>
            <a:endParaRPr lang="en-US" sz="2650" dirty="0"/>
          </a:p>
        </p:txBody>
      </p:sp>
      <p:sp>
        <p:nvSpPr>
          <p:cNvPr id="14" name="Text 11"/>
          <p:cNvSpPr/>
          <p:nvPr/>
        </p:nvSpPr>
        <p:spPr>
          <a:xfrm>
            <a:off x="1530906" y="6083737"/>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Model Selection</a:t>
            </a:r>
            <a:endParaRPr lang="en-US" sz="2200" dirty="0"/>
          </a:p>
        </p:txBody>
      </p:sp>
      <p:sp>
        <p:nvSpPr>
          <p:cNvPr id="15" name="Text 12"/>
          <p:cNvSpPr/>
          <p:nvPr/>
        </p:nvSpPr>
        <p:spPr>
          <a:xfrm>
            <a:off x="1530906" y="6574155"/>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Users can choose from pre-trained models like AlexNet, VGG, and ResNet for driver behavior prediction.</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53403" y="434816"/>
            <a:ext cx="3953232" cy="494109"/>
          </a:xfrm>
          <a:prstGeom prst="rect">
            <a:avLst/>
          </a:prstGeom>
          <a:noFill/>
          <a:ln/>
        </p:spPr>
        <p:txBody>
          <a:bodyPr wrap="none" lIns="0" tIns="0" rIns="0" bIns="0" rtlCol="0" anchor="t"/>
          <a:lstStyle/>
          <a:p>
            <a:pPr marL="0" indent="0">
              <a:lnSpc>
                <a:spcPts val="3850"/>
              </a:lnSpc>
              <a:buNone/>
            </a:pPr>
            <a:r>
              <a:rPr lang="en-US" sz="3100" dirty="0">
                <a:solidFill>
                  <a:srgbClr val="484237"/>
                </a:solidFill>
                <a:latin typeface="Gelasio Semi Bold" pitchFamily="34" charset="0"/>
                <a:ea typeface="Gelasio Semi Bold" pitchFamily="34" charset="-122"/>
                <a:cs typeface="Gelasio Semi Bold" pitchFamily="34" charset="-120"/>
              </a:rPr>
              <a:t>Agenda</a:t>
            </a:r>
            <a:endParaRPr lang="en-US" sz="3100" dirty="0"/>
          </a:p>
        </p:txBody>
      </p:sp>
      <p:sp>
        <p:nvSpPr>
          <p:cNvPr id="3" name="Shape 1"/>
          <p:cNvSpPr/>
          <p:nvPr/>
        </p:nvSpPr>
        <p:spPr>
          <a:xfrm>
            <a:off x="779145" y="1245156"/>
            <a:ext cx="22860" cy="6552724"/>
          </a:xfrm>
          <a:prstGeom prst="roundRect">
            <a:avLst>
              <a:gd name="adj" fmla="val 103762"/>
            </a:avLst>
          </a:prstGeom>
          <a:solidFill>
            <a:srgbClr val="D4CEC3"/>
          </a:solidFill>
          <a:ln/>
        </p:spPr>
        <p:txBody>
          <a:bodyPr/>
          <a:lstStyle/>
          <a:p>
            <a:endParaRPr lang="en-US" dirty="0"/>
          </a:p>
        </p:txBody>
      </p:sp>
      <p:sp>
        <p:nvSpPr>
          <p:cNvPr id="4" name="Shape 2"/>
          <p:cNvSpPr/>
          <p:nvPr/>
        </p:nvSpPr>
        <p:spPr>
          <a:xfrm>
            <a:off x="945594" y="1589484"/>
            <a:ext cx="553403" cy="22860"/>
          </a:xfrm>
          <a:prstGeom prst="roundRect">
            <a:avLst>
              <a:gd name="adj" fmla="val 103762"/>
            </a:avLst>
          </a:prstGeom>
          <a:solidFill>
            <a:srgbClr val="D4CEC3"/>
          </a:solidFill>
          <a:ln/>
        </p:spPr>
        <p:txBody>
          <a:bodyPr/>
          <a:lstStyle/>
          <a:p>
            <a:endParaRPr lang="en-US" dirty="0"/>
          </a:p>
        </p:txBody>
      </p:sp>
      <p:sp>
        <p:nvSpPr>
          <p:cNvPr id="5" name="Shape 3"/>
          <p:cNvSpPr/>
          <p:nvPr/>
        </p:nvSpPr>
        <p:spPr>
          <a:xfrm>
            <a:off x="612696" y="1423035"/>
            <a:ext cx="355759" cy="355759"/>
          </a:xfrm>
          <a:prstGeom prst="roundRect">
            <a:avLst>
              <a:gd name="adj" fmla="val 6667"/>
            </a:avLst>
          </a:prstGeom>
          <a:solidFill>
            <a:srgbClr val="EEE8DD"/>
          </a:solidFill>
          <a:ln/>
        </p:spPr>
        <p:txBody>
          <a:bodyPr/>
          <a:lstStyle/>
          <a:p>
            <a:endParaRPr lang="en-US" dirty="0"/>
          </a:p>
        </p:txBody>
      </p:sp>
      <p:sp>
        <p:nvSpPr>
          <p:cNvPr id="6" name="Text 4"/>
          <p:cNvSpPr/>
          <p:nvPr/>
        </p:nvSpPr>
        <p:spPr>
          <a:xfrm>
            <a:off x="734616" y="1482328"/>
            <a:ext cx="111919" cy="237173"/>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1</a:t>
            </a:r>
            <a:endParaRPr lang="en-US" sz="1850" dirty="0"/>
          </a:p>
        </p:txBody>
      </p:sp>
      <p:sp>
        <p:nvSpPr>
          <p:cNvPr id="7" name="Text 5"/>
          <p:cNvSpPr/>
          <p:nvPr/>
        </p:nvSpPr>
        <p:spPr>
          <a:xfrm>
            <a:off x="1660208" y="1403271"/>
            <a:ext cx="2371963" cy="29646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Introduction</a:t>
            </a:r>
            <a:endParaRPr lang="en-US" sz="1850" dirty="0"/>
          </a:p>
        </p:txBody>
      </p:sp>
      <p:sp>
        <p:nvSpPr>
          <p:cNvPr id="8" name="Text 6"/>
          <p:cNvSpPr/>
          <p:nvPr/>
        </p:nvSpPr>
        <p:spPr>
          <a:xfrm>
            <a:off x="1660208" y="1794510"/>
            <a:ext cx="12416790" cy="252889"/>
          </a:xfrm>
          <a:prstGeom prst="rect">
            <a:avLst/>
          </a:prstGeom>
          <a:noFill/>
          <a:ln/>
        </p:spPr>
        <p:txBody>
          <a:bodyPr wrap="none" lIns="0" tIns="0" rIns="0" bIns="0" rtlCol="0" anchor="t"/>
          <a:lstStyle/>
          <a:p>
            <a:pPr marL="0" indent="0" algn="l">
              <a:lnSpc>
                <a:spcPts val="1950"/>
              </a:lnSpc>
              <a:buNone/>
            </a:pPr>
            <a:endParaRPr lang="en-US" sz="1200" dirty="0"/>
          </a:p>
        </p:txBody>
      </p:sp>
      <p:sp>
        <p:nvSpPr>
          <p:cNvPr id="9" name="Shape 7"/>
          <p:cNvSpPr/>
          <p:nvPr/>
        </p:nvSpPr>
        <p:spPr>
          <a:xfrm>
            <a:off x="945594" y="2707958"/>
            <a:ext cx="553403" cy="22860"/>
          </a:xfrm>
          <a:prstGeom prst="roundRect">
            <a:avLst>
              <a:gd name="adj" fmla="val 103762"/>
            </a:avLst>
          </a:prstGeom>
          <a:solidFill>
            <a:srgbClr val="D4CEC3"/>
          </a:solidFill>
          <a:ln/>
        </p:spPr>
        <p:txBody>
          <a:bodyPr/>
          <a:lstStyle/>
          <a:p>
            <a:endParaRPr lang="en-US" dirty="0"/>
          </a:p>
        </p:txBody>
      </p:sp>
      <p:sp>
        <p:nvSpPr>
          <p:cNvPr id="10" name="Shape 8"/>
          <p:cNvSpPr/>
          <p:nvPr/>
        </p:nvSpPr>
        <p:spPr>
          <a:xfrm>
            <a:off x="612696" y="2541508"/>
            <a:ext cx="355759" cy="355759"/>
          </a:xfrm>
          <a:prstGeom prst="roundRect">
            <a:avLst>
              <a:gd name="adj" fmla="val 6667"/>
            </a:avLst>
          </a:prstGeom>
          <a:solidFill>
            <a:srgbClr val="EEE8DD"/>
          </a:solidFill>
          <a:ln/>
        </p:spPr>
        <p:txBody>
          <a:bodyPr/>
          <a:lstStyle/>
          <a:p>
            <a:endParaRPr lang="en-US" dirty="0"/>
          </a:p>
        </p:txBody>
      </p:sp>
      <p:sp>
        <p:nvSpPr>
          <p:cNvPr id="11" name="Text 9"/>
          <p:cNvSpPr/>
          <p:nvPr/>
        </p:nvSpPr>
        <p:spPr>
          <a:xfrm>
            <a:off x="718661" y="2600801"/>
            <a:ext cx="143708" cy="237173"/>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2</a:t>
            </a:r>
            <a:endParaRPr lang="en-US" sz="1850" dirty="0"/>
          </a:p>
        </p:txBody>
      </p:sp>
      <p:sp>
        <p:nvSpPr>
          <p:cNvPr id="12" name="Text 10"/>
          <p:cNvSpPr/>
          <p:nvPr/>
        </p:nvSpPr>
        <p:spPr>
          <a:xfrm>
            <a:off x="1660208" y="2521744"/>
            <a:ext cx="2371963" cy="29646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Data Preprocessing</a:t>
            </a:r>
            <a:endParaRPr lang="en-US" sz="1850" dirty="0"/>
          </a:p>
        </p:txBody>
      </p:sp>
      <p:sp>
        <p:nvSpPr>
          <p:cNvPr id="13" name="Text 11"/>
          <p:cNvSpPr/>
          <p:nvPr/>
        </p:nvSpPr>
        <p:spPr>
          <a:xfrm>
            <a:off x="1660208" y="2912983"/>
            <a:ext cx="12416790" cy="252889"/>
          </a:xfrm>
          <a:prstGeom prst="rect">
            <a:avLst/>
          </a:prstGeom>
          <a:noFill/>
          <a:ln/>
        </p:spPr>
        <p:txBody>
          <a:bodyPr wrap="none" lIns="0" tIns="0" rIns="0" bIns="0" rtlCol="0" anchor="t"/>
          <a:lstStyle/>
          <a:p>
            <a:pPr marL="0" indent="0" algn="l">
              <a:lnSpc>
                <a:spcPts val="1950"/>
              </a:lnSpc>
              <a:buNone/>
            </a:pPr>
            <a:endParaRPr lang="en-US" sz="1200" dirty="0"/>
          </a:p>
        </p:txBody>
      </p:sp>
      <p:sp>
        <p:nvSpPr>
          <p:cNvPr id="14" name="Shape 12"/>
          <p:cNvSpPr/>
          <p:nvPr/>
        </p:nvSpPr>
        <p:spPr>
          <a:xfrm>
            <a:off x="945594" y="3826431"/>
            <a:ext cx="553403" cy="22860"/>
          </a:xfrm>
          <a:prstGeom prst="roundRect">
            <a:avLst>
              <a:gd name="adj" fmla="val 103762"/>
            </a:avLst>
          </a:prstGeom>
          <a:solidFill>
            <a:srgbClr val="D4CEC3"/>
          </a:solidFill>
          <a:ln/>
        </p:spPr>
        <p:txBody>
          <a:bodyPr/>
          <a:lstStyle/>
          <a:p>
            <a:endParaRPr lang="en-US" dirty="0"/>
          </a:p>
        </p:txBody>
      </p:sp>
      <p:sp>
        <p:nvSpPr>
          <p:cNvPr id="15" name="Shape 13"/>
          <p:cNvSpPr/>
          <p:nvPr/>
        </p:nvSpPr>
        <p:spPr>
          <a:xfrm>
            <a:off x="612696" y="3659981"/>
            <a:ext cx="355759" cy="355759"/>
          </a:xfrm>
          <a:prstGeom prst="roundRect">
            <a:avLst>
              <a:gd name="adj" fmla="val 6667"/>
            </a:avLst>
          </a:prstGeom>
          <a:solidFill>
            <a:srgbClr val="EEE8DD"/>
          </a:solidFill>
          <a:ln/>
        </p:spPr>
        <p:txBody>
          <a:bodyPr/>
          <a:lstStyle/>
          <a:p>
            <a:endParaRPr lang="en-US" dirty="0"/>
          </a:p>
        </p:txBody>
      </p:sp>
      <p:sp>
        <p:nvSpPr>
          <p:cNvPr id="16" name="Text 14"/>
          <p:cNvSpPr/>
          <p:nvPr/>
        </p:nvSpPr>
        <p:spPr>
          <a:xfrm>
            <a:off x="719137" y="3719274"/>
            <a:ext cx="142875" cy="237173"/>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3</a:t>
            </a:r>
            <a:endParaRPr lang="en-US" sz="1850" dirty="0"/>
          </a:p>
        </p:txBody>
      </p:sp>
      <p:sp>
        <p:nvSpPr>
          <p:cNvPr id="17" name="Text 15"/>
          <p:cNvSpPr/>
          <p:nvPr/>
        </p:nvSpPr>
        <p:spPr>
          <a:xfrm>
            <a:off x="1660208" y="3640217"/>
            <a:ext cx="2371963" cy="29646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ResNet</a:t>
            </a:r>
            <a:endParaRPr lang="en-US" sz="1850" dirty="0"/>
          </a:p>
        </p:txBody>
      </p:sp>
      <p:sp>
        <p:nvSpPr>
          <p:cNvPr id="18" name="Text 16"/>
          <p:cNvSpPr/>
          <p:nvPr/>
        </p:nvSpPr>
        <p:spPr>
          <a:xfrm>
            <a:off x="1660208" y="4031456"/>
            <a:ext cx="12416790" cy="252889"/>
          </a:xfrm>
          <a:prstGeom prst="rect">
            <a:avLst/>
          </a:prstGeom>
          <a:noFill/>
          <a:ln/>
        </p:spPr>
        <p:txBody>
          <a:bodyPr wrap="none" lIns="0" tIns="0" rIns="0" bIns="0" rtlCol="0" anchor="t"/>
          <a:lstStyle/>
          <a:p>
            <a:pPr marL="0" indent="0" algn="l">
              <a:lnSpc>
                <a:spcPts val="1950"/>
              </a:lnSpc>
              <a:buNone/>
            </a:pPr>
            <a:endParaRPr lang="en-US" sz="1200" dirty="0"/>
          </a:p>
        </p:txBody>
      </p:sp>
      <p:sp>
        <p:nvSpPr>
          <p:cNvPr id="19" name="Shape 17"/>
          <p:cNvSpPr/>
          <p:nvPr/>
        </p:nvSpPr>
        <p:spPr>
          <a:xfrm>
            <a:off x="945594" y="4944904"/>
            <a:ext cx="553403" cy="22860"/>
          </a:xfrm>
          <a:prstGeom prst="roundRect">
            <a:avLst>
              <a:gd name="adj" fmla="val 103762"/>
            </a:avLst>
          </a:prstGeom>
          <a:solidFill>
            <a:srgbClr val="D4CEC3"/>
          </a:solidFill>
          <a:ln/>
        </p:spPr>
        <p:txBody>
          <a:bodyPr/>
          <a:lstStyle/>
          <a:p>
            <a:endParaRPr lang="en-US" dirty="0"/>
          </a:p>
        </p:txBody>
      </p:sp>
      <p:sp>
        <p:nvSpPr>
          <p:cNvPr id="20" name="Shape 18"/>
          <p:cNvSpPr/>
          <p:nvPr/>
        </p:nvSpPr>
        <p:spPr>
          <a:xfrm>
            <a:off x="612696" y="4778454"/>
            <a:ext cx="355759" cy="355759"/>
          </a:xfrm>
          <a:prstGeom prst="roundRect">
            <a:avLst>
              <a:gd name="adj" fmla="val 6667"/>
            </a:avLst>
          </a:prstGeom>
          <a:solidFill>
            <a:srgbClr val="EEE8DD"/>
          </a:solidFill>
          <a:ln/>
        </p:spPr>
        <p:txBody>
          <a:bodyPr/>
          <a:lstStyle/>
          <a:p>
            <a:endParaRPr lang="en-US" dirty="0"/>
          </a:p>
        </p:txBody>
      </p:sp>
      <p:sp>
        <p:nvSpPr>
          <p:cNvPr id="21" name="Text 19"/>
          <p:cNvSpPr/>
          <p:nvPr/>
        </p:nvSpPr>
        <p:spPr>
          <a:xfrm>
            <a:off x="716637" y="4837748"/>
            <a:ext cx="147876" cy="237173"/>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4</a:t>
            </a:r>
            <a:endParaRPr lang="en-US" sz="1850" dirty="0"/>
          </a:p>
        </p:txBody>
      </p:sp>
      <p:sp>
        <p:nvSpPr>
          <p:cNvPr id="22" name="Text 20"/>
          <p:cNvSpPr/>
          <p:nvPr/>
        </p:nvSpPr>
        <p:spPr>
          <a:xfrm>
            <a:off x="1660208" y="4758690"/>
            <a:ext cx="2371963" cy="296466"/>
          </a:xfrm>
          <a:prstGeom prst="rect">
            <a:avLst/>
          </a:prstGeom>
          <a:noFill/>
          <a:ln/>
        </p:spPr>
        <p:txBody>
          <a:bodyPr wrap="none" lIns="0" tIns="0" rIns="0" bIns="0" rtlCol="0" anchor="t"/>
          <a:lstStyle/>
          <a:p>
            <a:pPr marL="0" indent="0" algn="l">
              <a:lnSpc>
                <a:spcPts val="2300"/>
              </a:lnSpc>
              <a:buNone/>
            </a:pPr>
            <a:r>
              <a:rPr lang="en-US" sz="1850" dirty="0" err="1">
                <a:solidFill>
                  <a:srgbClr val="746558"/>
                </a:solidFill>
                <a:latin typeface="Gelasio Semi Bold" pitchFamily="34" charset="0"/>
                <a:ea typeface="Gelasio Semi Bold" pitchFamily="34" charset="-122"/>
                <a:cs typeface="Gelasio Semi Bold" pitchFamily="34" charset="-120"/>
              </a:rPr>
              <a:t>AlexNet</a:t>
            </a:r>
            <a:endParaRPr lang="en-US" sz="1850" dirty="0"/>
          </a:p>
        </p:txBody>
      </p:sp>
      <p:sp>
        <p:nvSpPr>
          <p:cNvPr id="23" name="Text 21"/>
          <p:cNvSpPr/>
          <p:nvPr/>
        </p:nvSpPr>
        <p:spPr>
          <a:xfrm>
            <a:off x="1660208" y="5149929"/>
            <a:ext cx="12416790" cy="252889"/>
          </a:xfrm>
          <a:prstGeom prst="rect">
            <a:avLst/>
          </a:prstGeom>
          <a:noFill/>
          <a:ln/>
        </p:spPr>
        <p:txBody>
          <a:bodyPr wrap="none" lIns="0" tIns="0" rIns="0" bIns="0" rtlCol="0" anchor="t"/>
          <a:lstStyle/>
          <a:p>
            <a:pPr marL="0" indent="0" algn="l">
              <a:lnSpc>
                <a:spcPts val="1950"/>
              </a:lnSpc>
              <a:buNone/>
            </a:pPr>
            <a:endParaRPr lang="en-US" sz="1200" dirty="0"/>
          </a:p>
        </p:txBody>
      </p:sp>
      <p:sp>
        <p:nvSpPr>
          <p:cNvPr id="24" name="Shape 22"/>
          <p:cNvSpPr/>
          <p:nvPr/>
        </p:nvSpPr>
        <p:spPr>
          <a:xfrm>
            <a:off x="945594" y="6063377"/>
            <a:ext cx="553403" cy="22860"/>
          </a:xfrm>
          <a:prstGeom prst="roundRect">
            <a:avLst>
              <a:gd name="adj" fmla="val 103762"/>
            </a:avLst>
          </a:prstGeom>
          <a:solidFill>
            <a:srgbClr val="D4CEC3"/>
          </a:solidFill>
          <a:ln/>
        </p:spPr>
        <p:txBody>
          <a:bodyPr/>
          <a:lstStyle/>
          <a:p>
            <a:endParaRPr lang="en-US" dirty="0"/>
          </a:p>
        </p:txBody>
      </p:sp>
      <p:sp>
        <p:nvSpPr>
          <p:cNvPr id="25" name="Shape 23"/>
          <p:cNvSpPr/>
          <p:nvPr/>
        </p:nvSpPr>
        <p:spPr>
          <a:xfrm>
            <a:off x="612696" y="5896928"/>
            <a:ext cx="355759" cy="355759"/>
          </a:xfrm>
          <a:prstGeom prst="roundRect">
            <a:avLst>
              <a:gd name="adj" fmla="val 6667"/>
            </a:avLst>
          </a:prstGeom>
          <a:solidFill>
            <a:srgbClr val="EEE8DD"/>
          </a:solidFill>
          <a:ln/>
        </p:spPr>
        <p:txBody>
          <a:bodyPr/>
          <a:lstStyle/>
          <a:p>
            <a:endParaRPr lang="en-US" dirty="0"/>
          </a:p>
        </p:txBody>
      </p:sp>
      <p:sp>
        <p:nvSpPr>
          <p:cNvPr id="26" name="Text 24"/>
          <p:cNvSpPr/>
          <p:nvPr/>
        </p:nvSpPr>
        <p:spPr>
          <a:xfrm>
            <a:off x="721995" y="5956221"/>
            <a:ext cx="137041" cy="237173"/>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5</a:t>
            </a:r>
            <a:endParaRPr lang="en-US" sz="1850" dirty="0"/>
          </a:p>
        </p:txBody>
      </p:sp>
      <p:sp>
        <p:nvSpPr>
          <p:cNvPr id="27" name="Text 25"/>
          <p:cNvSpPr/>
          <p:nvPr/>
        </p:nvSpPr>
        <p:spPr>
          <a:xfrm>
            <a:off x="1660208" y="5877163"/>
            <a:ext cx="2371963" cy="296466"/>
          </a:xfrm>
          <a:prstGeom prst="rect">
            <a:avLst/>
          </a:prstGeom>
          <a:noFill/>
          <a:ln/>
        </p:spPr>
        <p:txBody>
          <a:bodyPr wrap="none" lIns="0" tIns="0" rIns="0" bIns="0" rtlCol="0" anchor="t"/>
          <a:lstStyle/>
          <a:p>
            <a:pPr marL="0" indent="0" algn="l">
              <a:lnSpc>
                <a:spcPts val="2300"/>
              </a:lnSpc>
              <a:buNone/>
            </a:pPr>
            <a:r>
              <a:rPr lang="en-US" sz="1850" dirty="0" err="1">
                <a:solidFill>
                  <a:srgbClr val="746558"/>
                </a:solidFill>
                <a:latin typeface="Gelasio Semi Bold" pitchFamily="34" charset="0"/>
                <a:ea typeface="Gelasio Semi Bold" pitchFamily="34" charset="-122"/>
                <a:cs typeface="Gelasio Semi Bold" pitchFamily="34" charset="-120"/>
              </a:rPr>
              <a:t>VGGNet</a:t>
            </a:r>
            <a:endParaRPr lang="en-US" sz="1850" dirty="0"/>
          </a:p>
        </p:txBody>
      </p:sp>
      <p:sp>
        <p:nvSpPr>
          <p:cNvPr id="28" name="Text 26"/>
          <p:cNvSpPr/>
          <p:nvPr/>
        </p:nvSpPr>
        <p:spPr>
          <a:xfrm>
            <a:off x="1660208" y="6268403"/>
            <a:ext cx="12416790" cy="252889"/>
          </a:xfrm>
          <a:prstGeom prst="rect">
            <a:avLst/>
          </a:prstGeom>
          <a:noFill/>
          <a:ln/>
        </p:spPr>
        <p:txBody>
          <a:bodyPr wrap="none" lIns="0" tIns="0" rIns="0" bIns="0" rtlCol="0" anchor="t"/>
          <a:lstStyle/>
          <a:p>
            <a:pPr marL="0" indent="0" algn="l">
              <a:lnSpc>
                <a:spcPts val="1950"/>
              </a:lnSpc>
              <a:buNone/>
            </a:pPr>
            <a:endParaRPr lang="en-US" sz="1200" dirty="0"/>
          </a:p>
        </p:txBody>
      </p:sp>
      <p:sp>
        <p:nvSpPr>
          <p:cNvPr id="29" name="Shape 27"/>
          <p:cNvSpPr/>
          <p:nvPr/>
        </p:nvSpPr>
        <p:spPr>
          <a:xfrm>
            <a:off x="945594" y="7181850"/>
            <a:ext cx="553403" cy="22860"/>
          </a:xfrm>
          <a:prstGeom prst="roundRect">
            <a:avLst>
              <a:gd name="adj" fmla="val 103762"/>
            </a:avLst>
          </a:prstGeom>
          <a:solidFill>
            <a:srgbClr val="D4CEC3"/>
          </a:solidFill>
          <a:ln/>
        </p:spPr>
        <p:txBody>
          <a:bodyPr/>
          <a:lstStyle/>
          <a:p>
            <a:endParaRPr lang="en-US" dirty="0"/>
          </a:p>
        </p:txBody>
      </p:sp>
      <p:sp>
        <p:nvSpPr>
          <p:cNvPr id="30" name="Shape 28"/>
          <p:cNvSpPr/>
          <p:nvPr/>
        </p:nvSpPr>
        <p:spPr>
          <a:xfrm>
            <a:off x="612696" y="7015401"/>
            <a:ext cx="355759" cy="355759"/>
          </a:xfrm>
          <a:prstGeom prst="roundRect">
            <a:avLst>
              <a:gd name="adj" fmla="val 6667"/>
            </a:avLst>
          </a:prstGeom>
          <a:solidFill>
            <a:srgbClr val="EEE8DD"/>
          </a:solidFill>
          <a:ln/>
        </p:spPr>
        <p:txBody>
          <a:bodyPr/>
          <a:lstStyle/>
          <a:p>
            <a:endParaRPr lang="en-US" dirty="0"/>
          </a:p>
        </p:txBody>
      </p:sp>
      <p:sp>
        <p:nvSpPr>
          <p:cNvPr id="31" name="Text 29"/>
          <p:cNvSpPr/>
          <p:nvPr/>
        </p:nvSpPr>
        <p:spPr>
          <a:xfrm>
            <a:off x="716637" y="7074694"/>
            <a:ext cx="147757" cy="237173"/>
          </a:xfrm>
          <a:prstGeom prst="rect">
            <a:avLst/>
          </a:prstGeom>
          <a:noFill/>
          <a:ln/>
        </p:spPr>
        <p:txBody>
          <a:bodyPr wrap="none" lIns="0" tIns="0" rIns="0" bIns="0" rtlCol="0" anchor="t"/>
          <a:lstStyle/>
          <a:p>
            <a:pPr marL="0" indent="0" algn="ctr">
              <a:lnSpc>
                <a:spcPts val="1850"/>
              </a:lnSpc>
              <a:buNone/>
            </a:pPr>
            <a:r>
              <a:rPr lang="en-US" sz="1850" dirty="0">
                <a:solidFill>
                  <a:srgbClr val="746558"/>
                </a:solidFill>
                <a:latin typeface="Gelasio Semi Bold" pitchFamily="34" charset="0"/>
                <a:ea typeface="Gelasio Semi Bold" pitchFamily="34" charset="-122"/>
                <a:cs typeface="Gelasio Semi Bold" pitchFamily="34" charset="-120"/>
              </a:rPr>
              <a:t>6</a:t>
            </a:r>
            <a:endParaRPr lang="en-US" sz="1850" dirty="0"/>
          </a:p>
        </p:txBody>
      </p:sp>
      <p:sp>
        <p:nvSpPr>
          <p:cNvPr id="32" name="Text 30"/>
          <p:cNvSpPr/>
          <p:nvPr/>
        </p:nvSpPr>
        <p:spPr>
          <a:xfrm>
            <a:off x="1660208" y="6995636"/>
            <a:ext cx="2371963" cy="296466"/>
          </a:xfrm>
          <a:prstGeom prst="rect">
            <a:avLst/>
          </a:prstGeom>
          <a:noFill/>
          <a:ln/>
        </p:spPr>
        <p:txBody>
          <a:bodyPr wrap="none" lIns="0" tIns="0" rIns="0" bIns="0" rtlCol="0" anchor="t"/>
          <a:lstStyle/>
          <a:p>
            <a:pPr marL="0" indent="0" algn="l">
              <a:lnSpc>
                <a:spcPts val="2300"/>
              </a:lnSpc>
              <a:buNone/>
            </a:pPr>
            <a:r>
              <a:rPr lang="en-US" sz="1850" dirty="0">
                <a:solidFill>
                  <a:srgbClr val="746558"/>
                </a:solidFill>
                <a:latin typeface="Gelasio Semi Bold" pitchFamily="34" charset="0"/>
                <a:ea typeface="Gelasio Semi Bold" pitchFamily="34" charset="-122"/>
                <a:cs typeface="Gelasio Semi Bold" pitchFamily="34" charset="-120"/>
              </a:rPr>
              <a:t>Deployment</a:t>
            </a:r>
            <a:endParaRPr lang="en-US" sz="1850" dirty="0"/>
          </a:p>
        </p:txBody>
      </p:sp>
      <p:sp>
        <p:nvSpPr>
          <p:cNvPr id="33" name="Text 31"/>
          <p:cNvSpPr/>
          <p:nvPr/>
        </p:nvSpPr>
        <p:spPr>
          <a:xfrm>
            <a:off x="1660208" y="7386876"/>
            <a:ext cx="12416790" cy="252889"/>
          </a:xfrm>
          <a:prstGeom prst="rect">
            <a:avLst/>
          </a:prstGeom>
          <a:noFill/>
          <a:ln/>
        </p:spPr>
        <p:txBody>
          <a:bodyPr wrap="none" lIns="0" tIns="0" rIns="0" bIns="0" rtlCol="0" anchor="t"/>
          <a:lstStyle/>
          <a:p>
            <a:pPr marL="0" indent="0" algn="l">
              <a:lnSpc>
                <a:spcPts val="1950"/>
              </a:lnSpc>
              <a:buNone/>
            </a:pPr>
            <a:endParaRPr lang="en-US" sz="1200" dirty="0"/>
          </a:p>
        </p:txBody>
      </p:sp>
      <p:pic>
        <p:nvPicPr>
          <p:cNvPr id="35" name="Picture 34">
            <a:extLst>
              <a:ext uri="{FF2B5EF4-FFF2-40B4-BE49-F238E27FC236}">
                <a16:creationId xmlns:a16="http://schemas.microsoft.com/office/drawing/2014/main" id="{247A5A52-F6D2-172F-DBC4-B950E8C26D1F}"/>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468985" y="85949"/>
            <a:ext cx="13692426" cy="4050080"/>
          </a:xfrm>
          <a:prstGeom prst="rect">
            <a:avLst/>
          </a:prstGeom>
        </p:spPr>
      </p:pic>
      <p:sp>
        <p:nvSpPr>
          <p:cNvPr id="3" name="Text 0"/>
          <p:cNvSpPr/>
          <p:nvPr/>
        </p:nvSpPr>
        <p:spPr>
          <a:xfrm>
            <a:off x="468986" y="4315777"/>
            <a:ext cx="4767262" cy="367183"/>
          </a:xfrm>
          <a:prstGeom prst="rect">
            <a:avLst/>
          </a:prstGeom>
          <a:noFill/>
          <a:ln/>
        </p:spPr>
        <p:txBody>
          <a:bodyPr wrap="none" lIns="0" tIns="0" rIns="0" bIns="0" rtlCol="0" anchor="t"/>
          <a:lstStyle/>
          <a:p>
            <a:pPr marL="0" indent="0">
              <a:lnSpc>
                <a:spcPts val="3250"/>
              </a:lnSpc>
              <a:buNone/>
            </a:pPr>
            <a:r>
              <a:rPr lang="en-US" sz="2600" dirty="0">
                <a:solidFill>
                  <a:srgbClr val="484237"/>
                </a:solidFill>
                <a:latin typeface="Gelasio Semi Bold" pitchFamily="34" charset="0"/>
                <a:ea typeface="Gelasio Semi Bold" pitchFamily="34" charset="-122"/>
                <a:cs typeface="Gelasio Semi Bold" pitchFamily="34" charset="-120"/>
              </a:rPr>
              <a:t>Real-World App Deployment</a:t>
            </a:r>
            <a:endParaRPr lang="en-US" sz="2600" dirty="0"/>
          </a:p>
        </p:txBody>
      </p:sp>
      <p:pic>
        <p:nvPicPr>
          <p:cNvPr id="4" name="Image 1" descr="preencoded.png"/>
          <p:cNvPicPr>
            <a:picLocks noChangeAspect="1"/>
          </p:cNvPicPr>
          <p:nvPr/>
        </p:nvPicPr>
        <p:blipFill>
          <a:blip r:embed="rId4"/>
          <a:stretch>
            <a:fillRect/>
          </a:stretch>
        </p:blipFill>
        <p:spPr>
          <a:xfrm>
            <a:off x="468986" y="4935498"/>
            <a:ext cx="669965" cy="939934"/>
          </a:xfrm>
          <a:prstGeom prst="rect">
            <a:avLst/>
          </a:prstGeom>
        </p:spPr>
      </p:pic>
      <p:sp>
        <p:nvSpPr>
          <p:cNvPr id="5" name="Text 1"/>
          <p:cNvSpPr/>
          <p:nvPr/>
        </p:nvSpPr>
        <p:spPr>
          <a:xfrm>
            <a:off x="1339928" y="5069443"/>
            <a:ext cx="1674971" cy="183539"/>
          </a:xfrm>
          <a:prstGeom prst="rect">
            <a:avLst/>
          </a:prstGeom>
          <a:noFill/>
          <a:ln/>
        </p:spPr>
        <p:txBody>
          <a:bodyPr wrap="none" lIns="0" tIns="0" rIns="0" bIns="0" rtlCol="0" anchor="t"/>
          <a:lstStyle/>
          <a:p>
            <a:pPr marL="0" indent="0" algn="l">
              <a:lnSpc>
                <a:spcPts val="1600"/>
              </a:lnSpc>
              <a:buNone/>
            </a:pPr>
            <a:r>
              <a:rPr lang="en-US" sz="1300" dirty="0">
                <a:solidFill>
                  <a:srgbClr val="746558"/>
                </a:solidFill>
                <a:latin typeface="Gelasio Semi Bold" pitchFamily="34" charset="0"/>
                <a:ea typeface="Gelasio Semi Bold" pitchFamily="34" charset="-122"/>
                <a:cs typeface="Gelasio Semi Bold" pitchFamily="34" charset="-120"/>
              </a:rPr>
              <a:t>User Experience</a:t>
            </a:r>
            <a:endParaRPr lang="en-US" sz="1300" dirty="0"/>
          </a:p>
        </p:txBody>
      </p:sp>
      <p:sp>
        <p:nvSpPr>
          <p:cNvPr id="6" name="Text 2"/>
          <p:cNvSpPr/>
          <p:nvPr/>
        </p:nvSpPr>
        <p:spPr>
          <a:xfrm>
            <a:off x="1339928" y="5359122"/>
            <a:ext cx="12821483" cy="187924"/>
          </a:xfrm>
          <a:prstGeom prst="rect">
            <a:avLst/>
          </a:prstGeom>
          <a:noFill/>
          <a:ln/>
        </p:spPr>
        <p:txBody>
          <a:bodyPr wrap="none" lIns="0" tIns="0" rIns="0" bIns="0" rtlCol="0" anchor="t"/>
          <a:lstStyle/>
          <a:p>
            <a:pPr marL="0" indent="0" algn="l">
              <a:lnSpc>
                <a:spcPts val="1650"/>
              </a:lnSpc>
              <a:buNone/>
            </a:pPr>
            <a:r>
              <a:rPr lang="en-US" sz="1050" dirty="0">
                <a:solidFill>
                  <a:srgbClr val="746558"/>
                </a:solidFill>
                <a:latin typeface="Gelasio" pitchFamily="34" charset="0"/>
                <a:ea typeface="Gelasio" pitchFamily="34" charset="-122"/>
                <a:cs typeface="Gelasio" pitchFamily="34" charset="-120"/>
              </a:rPr>
              <a:t>The Streamlit app provides an intuitive interface for users to upload and analyze driving images.</a:t>
            </a:r>
            <a:endParaRPr lang="en-US" sz="1050" dirty="0"/>
          </a:p>
        </p:txBody>
      </p:sp>
      <p:pic>
        <p:nvPicPr>
          <p:cNvPr id="7" name="Image 2" descr="preencoded.png"/>
          <p:cNvPicPr>
            <a:picLocks noChangeAspect="1"/>
          </p:cNvPicPr>
          <p:nvPr/>
        </p:nvPicPr>
        <p:blipFill>
          <a:blip r:embed="rId5"/>
          <a:stretch>
            <a:fillRect/>
          </a:stretch>
        </p:blipFill>
        <p:spPr>
          <a:xfrm>
            <a:off x="468986" y="6007417"/>
            <a:ext cx="669965" cy="939934"/>
          </a:xfrm>
          <a:prstGeom prst="rect">
            <a:avLst/>
          </a:prstGeom>
        </p:spPr>
      </p:pic>
      <p:sp>
        <p:nvSpPr>
          <p:cNvPr id="8" name="Text 3"/>
          <p:cNvSpPr/>
          <p:nvPr/>
        </p:nvSpPr>
        <p:spPr>
          <a:xfrm>
            <a:off x="1339928" y="6141363"/>
            <a:ext cx="1694736" cy="183539"/>
          </a:xfrm>
          <a:prstGeom prst="rect">
            <a:avLst/>
          </a:prstGeom>
          <a:noFill/>
          <a:ln/>
        </p:spPr>
        <p:txBody>
          <a:bodyPr wrap="none" lIns="0" tIns="0" rIns="0" bIns="0" rtlCol="0" anchor="t"/>
          <a:lstStyle/>
          <a:p>
            <a:pPr marL="0" indent="0" algn="l">
              <a:lnSpc>
                <a:spcPts val="1600"/>
              </a:lnSpc>
              <a:buNone/>
            </a:pPr>
            <a:r>
              <a:rPr lang="en-US" sz="1300" dirty="0">
                <a:solidFill>
                  <a:srgbClr val="746558"/>
                </a:solidFill>
                <a:latin typeface="Gelasio Semi Bold" pitchFamily="34" charset="0"/>
                <a:ea typeface="Gelasio Semi Bold" pitchFamily="34" charset="-122"/>
                <a:cs typeface="Gelasio Semi Bold" pitchFamily="34" charset="-120"/>
              </a:rPr>
              <a:t>Real-Time Detection</a:t>
            </a:r>
            <a:endParaRPr lang="en-US" sz="1300" dirty="0"/>
          </a:p>
        </p:txBody>
      </p:sp>
      <p:sp>
        <p:nvSpPr>
          <p:cNvPr id="9" name="Text 4"/>
          <p:cNvSpPr/>
          <p:nvPr/>
        </p:nvSpPr>
        <p:spPr>
          <a:xfrm>
            <a:off x="1339928" y="6431042"/>
            <a:ext cx="12821483" cy="187924"/>
          </a:xfrm>
          <a:prstGeom prst="rect">
            <a:avLst/>
          </a:prstGeom>
          <a:noFill/>
          <a:ln/>
        </p:spPr>
        <p:txBody>
          <a:bodyPr wrap="none" lIns="0" tIns="0" rIns="0" bIns="0" rtlCol="0" anchor="t"/>
          <a:lstStyle/>
          <a:p>
            <a:pPr marL="0" indent="0" algn="l">
              <a:lnSpc>
                <a:spcPts val="1650"/>
              </a:lnSpc>
              <a:buNone/>
            </a:pPr>
            <a:r>
              <a:rPr lang="en-US" sz="1050" dirty="0">
                <a:solidFill>
                  <a:srgbClr val="746558"/>
                </a:solidFill>
                <a:latin typeface="Gelasio" pitchFamily="34" charset="0"/>
                <a:ea typeface="Gelasio" pitchFamily="34" charset="-122"/>
                <a:cs typeface="Gelasio" pitchFamily="34" charset="-120"/>
              </a:rPr>
              <a:t>The app processes images in real-time, delivering immediate insights into driver behavior.</a:t>
            </a:r>
            <a:endParaRPr lang="en-US" sz="1050" dirty="0"/>
          </a:p>
        </p:txBody>
      </p:sp>
      <p:pic>
        <p:nvPicPr>
          <p:cNvPr id="10" name="Image 3" descr="preencoded.png"/>
          <p:cNvPicPr>
            <a:picLocks noChangeAspect="1"/>
          </p:cNvPicPr>
          <p:nvPr/>
        </p:nvPicPr>
        <p:blipFill>
          <a:blip r:embed="rId6"/>
          <a:stretch>
            <a:fillRect/>
          </a:stretch>
        </p:blipFill>
        <p:spPr>
          <a:xfrm>
            <a:off x="468986" y="7079337"/>
            <a:ext cx="669965" cy="939934"/>
          </a:xfrm>
          <a:prstGeom prst="rect">
            <a:avLst/>
          </a:prstGeom>
        </p:spPr>
      </p:pic>
      <p:sp>
        <p:nvSpPr>
          <p:cNvPr id="11" name="Text 5"/>
          <p:cNvSpPr/>
          <p:nvPr/>
        </p:nvSpPr>
        <p:spPr>
          <a:xfrm>
            <a:off x="1339928" y="7213282"/>
            <a:ext cx="1674971" cy="183539"/>
          </a:xfrm>
          <a:prstGeom prst="rect">
            <a:avLst/>
          </a:prstGeom>
          <a:noFill/>
          <a:ln/>
        </p:spPr>
        <p:txBody>
          <a:bodyPr wrap="none" lIns="0" tIns="0" rIns="0" bIns="0" rtlCol="0" anchor="t"/>
          <a:lstStyle/>
          <a:p>
            <a:pPr marL="0" indent="0" algn="l">
              <a:lnSpc>
                <a:spcPts val="1600"/>
              </a:lnSpc>
              <a:buNone/>
            </a:pPr>
            <a:r>
              <a:rPr lang="en-US" sz="1300" dirty="0">
                <a:solidFill>
                  <a:srgbClr val="746558"/>
                </a:solidFill>
                <a:latin typeface="Gelasio Semi Bold" pitchFamily="34" charset="0"/>
                <a:ea typeface="Gelasio Semi Bold" pitchFamily="34" charset="-122"/>
                <a:cs typeface="Gelasio Semi Bold" pitchFamily="34" charset="-120"/>
              </a:rPr>
              <a:t>Model Flexibility</a:t>
            </a:r>
            <a:endParaRPr lang="en-US" sz="1300" dirty="0"/>
          </a:p>
        </p:txBody>
      </p:sp>
      <p:sp>
        <p:nvSpPr>
          <p:cNvPr id="12" name="Text 6"/>
          <p:cNvSpPr/>
          <p:nvPr/>
        </p:nvSpPr>
        <p:spPr>
          <a:xfrm>
            <a:off x="1339928" y="7502961"/>
            <a:ext cx="12821483" cy="187924"/>
          </a:xfrm>
          <a:prstGeom prst="rect">
            <a:avLst/>
          </a:prstGeom>
          <a:noFill/>
          <a:ln/>
        </p:spPr>
        <p:txBody>
          <a:bodyPr wrap="none" lIns="0" tIns="0" rIns="0" bIns="0" rtlCol="0" anchor="t"/>
          <a:lstStyle/>
          <a:p>
            <a:pPr marL="0" indent="0" algn="l">
              <a:lnSpc>
                <a:spcPts val="1650"/>
              </a:lnSpc>
              <a:buNone/>
            </a:pPr>
            <a:r>
              <a:rPr lang="en-US" sz="1050" dirty="0">
                <a:solidFill>
                  <a:srgbClr val="746558"/>
                </a:solidFill>
                <a:latin typeface="Gelasio" pitchFamily="34" charset="0"/>
                <a:ea typeface="Gelasio" pitchFamily="34" charset="-122"/>
                <a:cs typeface="Gelasio" pitchFamily="34" charset="-120"/>
              </a:rPr>
              <a:t>Users can select from various pre-trained models to suit their specific needs and preferences.</a:t>
            </a:r>
            <a:endParaRPr lang="en-US" sz="1050" dirty="0"/>
          </a:p>
        </p:txBody>
      </p:sp>
      <p:pic>
        <p:nvPicPr>
          <p:cNvPr id="13" name="Picture 12">
            <a:extLst>
              <a:ext uri="{FF2B5EF4-FFF2-40B4-BE49-F238E27FC236}">
                <a16:creationId xmlns:a16="http://schemas.microsoft.com/office/drawing/2014/main" id="{21E4EC9A-2863-1694-3DBA-54855C0055DF}"/>
              </a:ext>
            </a:extLst>
          </p:cNvPr>
          <p:cNvPicPr>
            <a:picLocks noChangeAspect="1"/>
          </p:cNvPicPr>
          <p:nvPr/>
        </p:nvPicPr>
        <p:blipFill>
          <a:blip r:embed="rId7"/>
          <a:stretch>
            <a:fillRect/>
          </a:stretch>
        </p:blipFill>
        <p:spPr>
          <a:xfrm>
            <a:off x="12144374" y="6271498"/>
            <a:ext cx="2486025" cy="918741"/>
          </a:xfrm>
          <a:prstGeom prst="rect">
            <a:avLst/>
          </a:prstGeom>
        </p:spPr>
      </p:pic>
      <p:pic>
        <p:nvPicPr>
          <p:cNvPr id="14" name="Picture 13">
            <a:extLst>
              <a:ext uri="{FF2B5EF4-FFF2-40B4-BE49-F238E27FC236}">
                <a16:creationId xmlns:a16="http://schemas.microsoft.com/office/drawing/2014/main" id="{247A5A52-F6D2-172F-DBC4-B950E8C26D1F}"/>
              </a:ext>
            </a:extLst>
          </p:cNvPr>
          <p:cNvPicPr>
            <a:picLocks noChangeAspect="1"/>
          </p:cNvPicPr>
          <p:nvPr/>
        </p:nvPicPr>
        <p:blipFill>
          <a:blip r:embed="rId7"/>
          <a:stretch>
            <a:fillRect/>
          </a:stretch>
        </p:blipFill>
        <p:spPr>
          <a:xfrm>
            <a:off x="12047459" y="7120557"/>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031748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Image Processing and Normalization</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Preprocessing</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app preprocesses and normalizes uploaded images to ensure accurate input for the models.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Optimization</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Efficient image handling techniques are employed to maintain low latency and high throughput.</a:t>
            </a:r>
            <a:endParaRPr lang="en-US" sz="1750" dirty="0"/>
          </a:p>
        </p:txBody>
      </p:sp>
      <p:sp>
        <p:nvSpPr>
          <p:cNvPr id="7" name="Text 5"/>
          <p:cNvSpPr/>
          <p:nvPr/>
        </p:nvSpPr>
        <p:spPr>
          <a:xfrm>
            <a:off x="9872067"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Visual Feedback</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The app provides visual cues to guide users through the image submission and analysis process.</a:t>
            </a:r>
            <a:endParaRPr lang="en-US" sz="1750" dirty="0"/>
          </a:p>
        </p:txBody>
      </p:sp>
      <p:pic>
        <p:nvPicPr>
          <p:cNvPr id="9" name="Picture 8">
            <a:extLst>
              <a:ext uri="{FF2B5EF4-FFF2-40B4-BE49-F238E27FC236}">
                <a16:creationId xmlns:a16="http://schemas.microsoft.com/office/drawing/2014/main" id="{BD8FD257-FA57-26CB-97C7-A695118A4364}"/>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276237"/>
            <a:ext cx="792861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Effectiveness of Deployment</a:t>
            </a:r>
            <a:endParaRPr lang="en-US" sz="4450" dirty="0"/>
          </a:p>
        </p:txBody>
      </p:sp>
      <p:pic>
        <p:nvPicPr>
          <p:cNvPr id="3" name="Image 0" descr="preencoded.png"/>
          <p:cNvPicPr>
            <a:picLocks noChangeAspect="1"/>
          </p:cNvPicPr>
          <p:nvPr/>
        </p:nvPicPr>
        <p:blipFill>
          <a:blip r:embed="rId3"/>
          <a:stretch>
            <a:fillRect/>
          </a:stretch>
        </p:blipFill>
        <p:spPr>
          <a:xfrm>
            <a:off x="793790" y="3580328"/>
            <a:ext cx="566976" cy="566976"/>
          </a:xfrm>
          <a:prstGeom prst="rect">
            <a:avLst/>
          </a:prstGeom>
        </p:spPr>
      </p:pic>
      <p:sp>
        <p:nvSpPr>
          <p:cNvPr id="4" name="Text 1"/>
          <p:cNvSpPr/>
          <p:nvPr/>
        </p:nvSpPr>
        <p:spPr>
          <a:xfrm>
            <a:off x="793790" y="437411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Improved Safety</a:t>
            </a:r>
            <a:endParaRPr lang="en-US" sz="2200" dirty="0"/>
          </a:p>
        </p:txBody>
      </p:sp>
      <p:sp>
        <p:nvSpPr>
          <p:cNvPr id="5" name="Text 2"/>
          <p:cNvSpPr/>
          <p:nvPr/>
        </p:nvSpPr>
        <p:spPr>
          <a:xfrm>
            <a:off x="793790" y="486453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app's ability to detect unsafe driving behaviors can help promote safer driving habits.</a:t>
            </a:r>
            <a:endParaRPr lang="en-US" sz="1750" dirty="0"/>
          </a:p>
        </p:txBody>
      </p:sp>
      <p:pic>
        <p:nvPicPr>
          <p:cNvPr id="6" name="Image 1" descr="preencoded.png"/>
          <p:cNvPicPr>
            <a:picLocks noChangeAspect="1"/>
          </p:cNvPicPr>
          <p:nvPr/>
        </p:nvPicPr>
        <p:blipFill>
          <a:blip r:embed="rId4"/>
          <a:stretch>
            <a:fillRect/>
          </a:stretch>
        </p:blipFill>
        <p:spPr>
          <a:xfrm>
            <a:off x="5254704" y="3580328"/>
            <a:ext cx="566976" cy="566976"/>
          </a:xfrm>
          <a:prstGeom prst="rect">
            <a:avLst/>
          </a:prstGeom>
        </p:spPr>
      </p:pic>
      <p:sp>
        <p:nvSpPr>
          <p:cNvPr id="7" name="Text 3"/>
          <p:cNvSpPr/>
          <p:nvPr/>
        </p:nvSpPr>
        <p:spPr>
          <a:xfrm>
            <a:off x="5254704" y="4374118"/>
            <a:ext cx="2924294"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Data-Driven Insights</a:t>
            </a:r>
            <a:endParaRPr lang="en-US" sz="2200" dirty="0"/>
          </a:p>
        </p:txBody>
      </p:sp>
      <p:sp>
        <p:nvSpPr>
          <p:cNvPr id="8" name="Text 4"/>
          <p:cNvSpPr/>
          <p:nvPr/>
        </p:nvSpPr>
        <p:spPr>
          <a:xfrm>
            <a:off x="5254704" y="4864537"/>
            <a:ext cx="4120872"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app provides valuable data and analytics to understand driver behavior patterns.</a:t>
            </a:r>
            <a:endParaRPr lang="en-US" sz="1750" dirty="0"/>
          </a:p>
        </p:txBody>
      </p:sp>
      <p:pic>
        <p:nvPicPr>
          <p:cNvPr id="9" name="Image 2" descr="preencoded.png"/>
          <p:cNvPicPr>
            <a:picLocks noChangeAspect="1"/>
          </p:cNvPicPr>
          <p:nvPr/>
        </p:nvPicPr>
        <p:blipFill>
          <a:blip r:embed="rId5"/>
          <a:stretch>
            <a:fillRect/>
          </a:stretch>
        </p:blipFill>
        <p:spPr>
          <a:xfrm>
            <a:off x="9715738" y="3580328"/>
            <a:ext cx="566976" cy="566976"/>
          </a:xfrm>
          <a:prstGeom prst="rect">
            <a:avLst/>
          </a:prstGeom>
        </p:spPr>
      </p:pic>
      <p:sp>
        <p:nvSpPr>
          <p:cNvPr id="10" name="Text 5"/>
          <p:cNvSpPr/>
          <p:nvPr/>
        </p:nvSpPr>
        <p:spPr>
          <a:xfrm>
            <a:off x="9715738" y="4374118"/>
            <a:ext cx="3213497"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Automated Monitoring</a:t>
            </a:r>
            <a:endParaRPr lang="en-US" sz="2200" dirty="0"/>
          </a:p>
        </p:txBody>
      </p:sp>
      <p:sp>
        <p:nvSpPr>
          <p:cNvPr id="11" name="Text 6"/>
          <p:cNvSpPr/>
          <p:nvPr/>
        </p:nvSpPr>
        <p:spPr>
          <a:xfrm>
            <a:off x="9715738" y="4864537"/>
            <a:ext cx="4120753"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The app automates the process of monitoring and analyzing driver behavior in real-time.</a:t>
            </a:r>
            <a:endParaRPr lang="en-US" sz="1750" dirty="0"/>
          </a:p>
        </p:txBody>
      </p:sp>
      <p:pic>
        <p:nvPicPr>
          <p:cNvPr id="12" name="Picture 11">
            <a:extLst>
              <a:ext uri="{FF2B5EF4-FFF2-40B4-BE49-F238E27FC236}">
                <a16:creationId xmlns:a16="http://schemas.microsoft.com/office/drawing/2014/main" id="{D311C22C-BE6D-8AC6-9F26-059372450F17}"/>
              </a:ext>
            </a:extLst>
          </p:cNvPr>
          <p:cNvPicPr>
            <a:picLocks noChangeAspect="1"/>
          </p:cNvPicPr>
          <p:nvPr/>
        </p:nvPicPr>
        <p:blipFill>
          <a:blip r:embed="rId6"/>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88990" y="2296886"/>
            <a:ext cx="7751496" cy="1556657"/>
          </a:xfrm>
          <a:prstGeom prst="rect">
            <a:avLst/>
          </a:prstGeom>
          <a:noFill/>
          <a:ln/>
        </p:spPr>
        <p:txBody>
          <a:bodyPr wrap="none" lIns="0" tIns="0" rIns="0" bIns="0" rtlCol="0" anchor="t"/>
          <a:lstStyle/>
          <a:p>
            <a:pPr marL="0" indent="0" algn="ctr">
              <a:lnSpc>
                <a:spcPts val="5550"/>
              </a:lnSpc>
              <a:buNone/>
            </a:pPr>
            <a:r>
              <a:rPr lang="en-US" sz="7200" dirty="0">
                <a:solidFill>
                  <a:srgbClr val="484237"/>
                </a:solidFill>
                <a:latin typeface="Gelasio Semi Bold" pitchFamily="34" charset="0"/>
                <a:ea typeface="Gelasio Semi Bold" pitchFamily="34" charset="-122"/>
                <a:cs typeface="Gelasio Semi Bold" pitchFamily="34" charset="-120"/>
              </a:rPr>
              <a:t>Questions?</a:t>
            </a:r>
          </a:p>
          <a:p>
            <a:pPr marL="0" indent="0" algn="ctr">
              <a:lnSpc>
                <a:spcPts val="5550"/>
              </a:lnSpc>
              <a:buNone/>
            </a:pPr>
            <a:endParaRPr lang="en-US" sz="7200" dirty="0">
              <a:solidFill>
                <a:srgbClr val="484237"/>
              </a:solidFill>
              <a:latin typeface="Gelasio Semi Bold" pitchFamily="34" charset="0"/>
              <a:ea typeface="Gelasio Semi Bold" pitchFamily="34" charset="-122"/>
              <a:cs typeface="Gelasio Semi Bold" pitchFamily="34" charset="-120"/>
            </a:endParaRPr>
          </a:p>
          <a:p>
            <a:pPr marL="0" indent="0" algn="ctr">
              <a:lnSpc>
                <a:spcPts val="5550"/>
              </a:lnSpc>
              <a:buNone/>
            </a:pPr>
            <a:r>
              <a:rPr lang="en-US" sz="7200" dirty="0">
                <a:solidFill>
                  <a:srgbClr val="484237"/>
                </a:solidFill>
                <a:latin typeface="Gelasio Semi Bold" pitchFamily="34" charset="0"/>
                <a:ea typeface="Gelasio Semi Bold" pitchFamily="34" charset="-122"/>
                <a:cs typeface="Gelasio Semi Bold" pitchFamily="34" charset="-120"/>
              </a:rPr>
              <a:t>THANK YOU!</a:t>
            </a:r>
          </a:p>
          <a:p>
            <a:pPr marL="0" indent="0" algn="ctr">
              <a:lnSpc>
                <a:spcPts val="5550"/>
              </a:lnSpc>
              <a:buNone/>
            </a:pPr>
            <a:endParaRPr lang="en-US" sz="7200" dirty="0"/>
          </a:p>
        </p:txBody>
      </p:sp>
      <p:pic>
        <p:nvPicPr>
          <p:cNvPr id="3" name="Picture 2">
            <a:extLst>
              <a:ext uri="{FF2B5EF4-FFF2-40B4-BE49-F238E27FC236}">
                <a16:creationId xmlns:a16="http://schemas.microsoft.com/office/drawing/2014/main" id="{B1BF0224-ED20-D1F7-6BB2-9F143BB5BE79}"/>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Introduction</a:t>
            </a:r>
            <a:endParaRPr lang="en-US" sz="4450" dirty="0"/>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In today's world, distracted driving is a leading cause of road accidents. Identifying unsafe behaviors like texting, talking on the phone, or other distractions can significantly enhance road safety. This project aims to build a deep learning model that classifies different driver behaviors in real-time using image data. By detecting these behaviors, we can contribute to reducing accidents and promoting safer driving practices.</a:t>
            </a:r>
            <a:endParaRPr lang="en-US" sz="1750" dirty="0"/>
          </a:p>
        </p:txBody>
      </p:sp>
      <p:pic>
        <p:nvPicPr>
          <p:cNvPr id="5" name="Picture 4">
            <a:extLst>
              <a:ext uri="{FF2B5EF4-FFF2-40B4-BE49-F238E27FC236}">
                <a16:creationId xmlns:a16="http://schemas.microsoft.com/office/drawing/2014/main" id="{CD426FF2-8DAE-26B2-19DA-02432FE5B8B6}"/>
              </a:ext>
            </a:extLst>
          </p:cNvPr>
          <p:cNvPicPr>
            <a:picLocks noChangeAspect="1"/>
          </p:cNvPicPr>
          <p:nvPr/>
        </p:nvPicPr>
        <p:blipFill>
          <a:blip r:embed="rId4"/>
          <a:stretch>
            <a:fillRect/>
          </a:stretch>
        </p:blipFill>
        <p:spPr>
          <a:xfrm>
            <a:off x="12144375" y="7103560"/>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9722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The Problem of Driver Distraction</a:t>
            </a:r>
            <a:endParaRPr lang="en-US" sz="4450" dirty="0"/>
          </a:p>
        </p:txBody>
      </p:sp>
      <p:sp>
        <p:nvSpPr>
          <p:cNvPr id="4" name="Shape 1"/>
          <p:cNvSpPr/>
          <p:nvPr/>
        </p:nvSpPr>
        <p:spPr>
          <a:xfrm>
            <a:off x="6280190" y="3610094"/>
            <a:ext cx="510302" cy="510302"/>
          </a:xfrm>
          <a:prstGeom prst="roundRect">
            <a:avLst>
              <a:gd name="adj" fmla="val 6667"/>
            </a:avLst>
          </a:prstGeom>
          <a:solidFill>
            <a:srgbClr val="EEE8DD"/>
          </a:solidFill>
          <a:ln/>
        </p:spPr>
        <p:txBody>
          <a:bodyPr/>
          <a:lstStyle/>
          <a:p>
            <a:endParaRPr lang="en-US" dirty="0"/>
          </a:p>
        </p:txBody>
      </p:sp>
      <p:sp>
        <p:nvSpPr>
          <p:cNvPr id="5" name="Text 2"/>
          <p:cNvSpPr/>
          <p:nvPr/>
        </p:nvSpPr>
        <p:spPr>
          <a:xfrm>
            <a:off x="6455093" y="3695105"/>
            <a:ext cx="16049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1</a:t>
            </a:r>
            <a:endParaRPr lang="en-US" sz="2650" dirty="0"/>
          </a:p>
        </p:txBody>
      </p:sp>
      <p:sp>
        <p:nvSpPr>
          <p:cNvPr id="6" name="Text 3"/>
          <p:cNvSpPr/>
          <p:nvPr/>
        </p:nvSpPr>
        <p:spPr>
          <a:xfrm>
            <a:off x="7017306" y="361009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Dangerous Distractions</a:t>
            </a:r>
            <a:endParaRPr lang="en-US" sz="2200" dirty="0"/>
          </a:p>
        </p:txBody>
      </p:sp>
      <p:sp>
        <p:nvSpPr>
          <p:cNvPr id="7" name="Text 4"/>
          <p:cNvSpPr/>
          <p:nvPr/>
        </p:nvSpPr>
        <p:spPr>
          <a:xfrm>
            <a:off x="7017306" y="4454843"/>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Driver distraction, such as texting or talking on the phone, poses a significant threat to road safety and can lead to devastating consequences.</a:t>
            </a:r>
            <a:endParaRPr lang="en-US" sz="1750" dirty="0"/>
          </a:p>
        </p:txBody>
      </p:sp>
      <p:sp>
        <p:nvSpPr>
          <p:cNvPr id="8" name="Shape 5"/>
          <p:cNvSpPr/>
          <p:nvPr/>
        </p:nvSpPr>
        <p:spPr>
          <a:xfrm>
            <a:off x="10171867" y="3610094"/>
            <a:ext cx="510302" cy="510302"/>
          </a:xfrm>
          <a:prstGeom prst="roundRect">
            <a:avLst>
              <a:gd name="adj" fmla="val 6667"/>
            </a:avLst>
          </a:prstGeom>
          <a:solidFill>
            <a:srgbClr val="EEE8DD"/>
          </a:solidFill>
          <a:ln/>
        </p:spPr>
        <p:txBody>
          <a:bodyPr/>
          <a:lstStyle/>
          <a:p>
            <a:endParaRPr lang="en-US" dirty="0"/>
          </a:p>
        </p:txBody>
      </p:sp>
      <p:sp>
        <p:nvSpPr>
          <p:cNvPr id="9" name="Text 6"/>
          <p:cNvSpPr/>
          <p:nvPr/>
        </p:nvSpPr>
        <p:spPr>
          <a:xfrm>
            <a:off x="10323909" y="3695105"/>
            <a:ext cx="206216" cy="340281"/>
          </a:xfrm>
          <a:prstGeom prst="rect">
            <a:avLst/>
          </a:prstGeom>
          <a:noFill/>
          <a:ln/>
        </p:spPr>
        <p:txBody>
          <a:bodyPr wrap="none" lIns="0" tIns="0" rIns="0" bIns="0" rtlCol="0" anchor="t"/>
          <a:lstStyle/>
          <a:p>
            <a:pPr marL="0" indent="0" algn="ctr">
              <a:lnSpc>
                <a:spcPts val="2650"/>
              </a:lnSpc>
              <a:buNone/>
            </a:pPr>
            <a:r>
              <a:rPr lang="en-US" sz="2650" dirty="0">
                <a:solidFill>
                  <a:srgbClr val="746558"/>
                </a:solidFill>
                <a:latin typeface="Gelasio Semi Bold" pitchFamily="34" charset="0"/>
                <a:ea typeface="Gelasio Semi Bold" pitchFamily="34" charset="-122"/>
                <a:cs typeface="Gelasio Semi Bold" pitchFamily="34" charset="-120"/>
              </a:rPr>
              <a:t>2</a:t>
            </a:r>
            <a:endParaRPr lang="en-US" sz="2650" dirty="0"/>
          </a:p>
        </p:txBody>
      </p:sp>
      <p:sp>
        <p:nvSpPr>
          <p:cNvPr id="10" name="Text 7"/>
          <p:cNvSpPr/>
          <p:nvPr/>
        </p:nvSpPr>
        <p:spPr>
          <a:xfrm>
            <a:off x="10908983" y="3610094"/>
            <a:ext cx="2927747" cy="708660"/>
          </a:xfrm>
          <a:prstGeom prst="rect">
            <a:avLst/>
          </a:prstGeom>
          <a:noFill/>
          <a:ln/>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Real-Time Monitoring</a:t>
            </a:r>
            <a:endParaRPr lang="en-US" sz="2200" dirty="0"/>
          </a:p>
        </p:txBody>
      </p:sp>
      <p:sp>
        <p:nvSpPr>
          <p:cNvPr id="11" name="Text 8"/>
          <p:cNvSpPr/>
          <p:nvPr/>
        </p:nvSpPr>
        <p:spPr>
          <a:xfrm>
            <a:off x="10908983" y="4454843"/>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Developing robust driver behavior detection models can enable real-time monitoring and intervention to promote safer driving practices.</a:t>
            </a:r>
            <a:endParaRPr lang="en-US" sz="1750" dirty="0"/>
          </a:p>
        </p:txBody>
      </p:sp>
      <p:pic>
        <p:nvPicPr>
          <p:cNvPr id="12" name="Picture 11">
            <a:extLst>
              <a:ext uri="{FF2B5EF4-FFF2-40B4-BE49-F238E27FC236}">
                <a16:creationId xmlns:a16="http://schemas.microsoft.com/office/drawing/2014/main" id="{4A2E6D43-20A4-5A7E-5FDE-A94F40DB2453}"/>
              </a:ext>
            </a:extLst>
          </p:cNvPr>
          <p:cNvPicPr>
            <a:picLocks noChangeAspect="1"/>
          </p:cNvPicPr>
          <p:nvPr/>
        </p:nvPicPr>
        <p:blipFill>
          <a:blip r:embed="rId4"/>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Dataset Overview: Five Driver Behavior Classes</a:t>
            </a:r>
            <a:endParaRPr lang="en-US" sz="4450" dirty="0"/>
          </a:p>
        </p:txBody>
      </p:sp>
      <p:sp>
        <p:nvSpPr>
          <p:cNvPr id="3" name="Text 1"/>
          <p:cNvSpPr/>
          <p:nvPr/>
        </p:nvSpPr>
        <p:spPr>
          <a:xfrm>
            <a:off x="793790" y="3988594"/>
            <a:ext cx="2437686"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Safe Driving</a:t>
            </a:r>
            <a:endParaRPr lang="en-US" sz="2200" dirty="0"/>
          </a:p>
        </p:txBody>
      </p:sp>
      <p:sp>
        <p:nvSpPr>
          <p:cNvPr id="4" name="Text 2"/>
          <p:cNvSpPr/>
          <p:nvPr/>
        </p:nvSpPr>
        <p:spPr>
          <a:xfrm>
            <a:off x="793790" y="4569738"/>
            <a:ext cx="243768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Hands on the steering wheel, eyes on the road, and maintaining proper lane positioning.</a:t>
            </a:r>
            <a:endParaRPr lang="en-US" sz="1750" dirty="0"/>
          </a:p>
        </p:txBody>
      </p:sp>
      <p:sp>
        <p:nvSpPr>
          <p:cNvPr id="5" name="Text 3"/>
          <p:cNvSpPr/>
          <p:nvPr/>
        </p:nvSpPr>
        <p:spPr>
          <a:xfrm>
            <a:off x="3792498" y="3988594"/>
            <a:ext cx="257365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Talking on Phone</a:t>
            </a:r>
            <a:endParaRPr lang="en-US" sz="2200" dirty="0"/>
          </a:p>
        </p:txBody>
      </p:sp>
      <p:sp>
        <p:nvSpPr>
          <p:cNvPr id="6" name="Text 4"/>
          <p:cNvSpPr/>
          <p:nvPr/>
        </p:nvSpPr>
        <p:spPr>
          <a:xfrm>
            <a:off x="3792498" y="4569738"/>
            <a:ext cx="2573655"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Holding a phone to the ear while driving, often with a distracted gaze.</a:t>
            </a:r>
            <a:endParaRPr lang="en-US" sz="1750" dirty="0"/>
          </a:p>
        </p:txBody>
      </p:sp>
      <p:sp>
        <p:nvSpPr>
          <p:cNvPr id="7" name="Text 5"/>
          <p:cNvSpPr/>
          <p:nvPr/>
        </p:nvSpPr>
        <p:spPr>
          <a:xfrm>
            <a:off x="6927175" y="3988594"/>
            <a:ext cx="2641640"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Texting on Phone</a:t>
            </a:r>
            <a:endParaRPr lang="en-US" sz="2200" dirty="0"/>
          </a:p>
        </p:txBody>
      </p:sp>
      <p:sp>
        <p:nvSpPr>
          <p:cNvPr id="8" name="Text 6"/>
          <p:cNvSpPr/>
          <p:nvPr/>
        </p:nvSpPr>
        <p:spPr>
          <a:xfrm>
            <a:off x="6927175" y="4569738"/>
            <a:ext cx="2641640"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Actively engaging with a phone, with eyes diverted from the road.</a:t>
            </a:r>
            <a:endParaRPr lang="en-US" sz="1750" dirty="0"/>
          </a:p>
        </p:txBody>
      </p:sp>
      <p:sp>
        <p:nvSpPr>
          <p:cNvPr id="9" name="Text 7"/>
          <p:cNvSpPr/>
          <p:nvPr/>
        </p:nvSpPr>
        <p:spPr>
          <a:xfrm>
            <a:off x="10129838" y="3988594"/>
            <a:ext cx="3642598"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Turning                      Others</a:t>
            </a:r>
            <a:endParaRPr lang="en-US" sz="2200" dirty="0"/>
          </a:p>
        </p:txBody>
      </p:sp>
      <p:sp>
        <p:nvSpPr>
          <p:cNvPr id="10" name="Text 8"/>
          <p:cNvSpPr/>
          <p:nvPr/>
        </p:nvSpPr>
        <p:spPr>
          <a:xfrm>
            <a:off x="10129838" y="4569738"/>
            <a:ext cx="3729395"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Drivers making turns </a:t>
            </a:r>
            <a:endParaRPr lang="en-US" sz="1750" dirty="0"/>
          </a:p>
        </p:txBody>
      </p:sp>
      <p:sp>
        <p:nvSpPr>
          <p:cNvPr id="11" name="Text 9"/>
          <p:cNvSpPr/>
          <p:nvPr/>
        </p:nvSpPr>
        <p:spPr>
          <a:xfrm>
            <a:off x="10129838" y="5136713"/>
            <a:ext cx="3729395" cy="362903"/>
          </a:xfrm>
          <a:prstGeom prst="rect">
            <a:avLst/>
          </a:prstGeom>
          <a:noFill/>
          <a:ln/>
        </p:spPr>
        <p:txBody>
          <a:bodyPr wrap="non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around the wheel.</a:t>
            </a:r>
            <a:endParaRPr lang="en-US" sz="1750" dirty="0"/>
          </a:p>
        </p:txBody>
      </p:sp>
      <p:pic>
        <p:nvPicPr>
          <p:cNvPr id="12" name="Picture 11">
            <a:extLst>
              <a:ext uri="{FF2B5EF4-FFF2-40B4-BE49-F238E27FC236}">
                <a16:creationId xmlns:a16="http://schemas.microsoft.com/office/drawing/2014/main" id="{BC2B598E-9DBA-CD8C-01AB-2BD7038677F6}"/>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81407"/>
          </a:xfrm>
          <a:prstGeom prst="rect">
            <a:avLst/>
          </a:prstGeom>
        </p:spPr>
      </p:pic>
      <p:sp>
        <p:nvSpPr>
          <p:cNvPr id="3" name="Text 0"/>
          <p:cNvSpPr/>
          <p:nvPr/>
        </p:nvSpPr>
        <p:spPr>
          <a:xfrm>
            <a:off x="750689" y="3273028"/>
            <a:ext cx="11341656" cy="670322"/>
          </a:xfrm>
          <a:prstGeom prst="rect">
            <a:avLst/>
          </a:prstGeom>
          <a:noFill/>
          <a:ln/>
        </p:spPr>
        <p:txBody>
          <a:bodyPr wrap="none" lIns="0" tIns="0" rIns="0" bIns="0" rtlCol="0" anchor="t"/>
          <a:lstStyle/>
          <a:p>
            <a:pPr marL="0" indent="0">
              <a:lnSpc>
                <a:spcPts val="5250"/>
              </a:lnSpc>
              <a:buNone/>
            </a:pPr>
            <a:r>
              <a:rPr lang="en-US" sz="4200" dirty="0">
                <a:solidFill>
                  <a:srgbClr val="484237"/>
                </a:solidFill>
                <a:latin typeface="Gelasio Semi Bold" pitchFamily="34" charset="0"/>
                <a:ea typeface="Gelasio Semi Bold" pitchFamily="34" charset="-122"/>
                <a:cs typeface="Gelasio Semi Bold" pitchFamily="34" charset="-120"/>
              </a:rPr>
              <a:t>Data Cleaning: Removing Defective Images</a:t>
            </a:r>
            <a:endParaRPr lang="en-US" sz="4200" dirty="0"/>
          </a:p>
        </p:txBody>
      </p:sp>
      <p:sp>
        <p:nvSpPr>
          <p:cNvPr id="4" name="Shape 1"/>
          <p:cNvSpPr/>
          <p:nvPr/>
        </p:nvSpPr>
        <p:spPr>
          <a:xfrm>
            <a:off x="750689" y="4265057"/>
            <a:ext cx="6457355" cy="1579245"/>
          </a:xfrm>
          <a:prstGeom prst="roundRect">
            <a:avLst>
              <a:gd name="adj" fmla="val 2037"/>
            </a:avLst>
          </a:prstGeom>
          <a:solidFill>
            <a:srgbClr val="EEE8DD"/>
          </a:solidFill>
          <a:ln/>
        </p:spPr>
        <p:txBody>
          <a:bodyPr/>
          <a:lstStyle/>
          <a:p>
            <a:endParaRPr lang="en-US" dirty="0"/>
          </a:p>
        </p:txBody>
      </p:sp>
      <p:sp>
        <p:nvSpPr>
          <p:cNvPr id="5" name="Text 2"/>
          <p:cNvSpPr/>
          <p:nvPr/>
        </p:nvSpPr>
        <p:spPr>
          <a:xfrm>
            <a:off x="965121" y="4479488"/>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Blurry Images</a:t>
            </a:r>
            <a:endParaRPr lang="en-US" sz="2100" dirty="0"/>
          </a:p>
        </p:txBody>
      </p:sp>
      <p:sp>
        <p:nvSpPr>
          <p:cNvPr id="6" name="Text 3"/>
          <p:cNvSpPr/>
          <p:nvPr/>
        </p:nvSpPr>
        <p:spPr>
          <a:xfrm>
            <a:off x="965121" y="4943356"/>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Removing images with excessive blur that would hinder accurate behavior detection.</a:t>
            </a:r>
            <a:endParaRPr lang="en-US" sz="1650" dirty="0"/>
          </a:p>
        </p:txBody>
      </p:sp>
      <p:sp>
        <p:nvSpPr>
          <p:cNvPr id="7" name="Shape 4"/>
          <p:cNvSpPr/>
          <p:nvPr/>
        </p:nvSpPr>
        <p:spPr>
          <a:xfrm>
            <a:off x="7422475" y="4265057"/>
            <a:ext cx="6457355" cy="1579245"/>
          </a:xfrm>
          <a:prstGeom prst="roundRect">
            <a:avLst>
              <a:gd name="adj" fmla="val 2037"/>
            </a:avLst>
          </a:prstGeom>
          <a:solidFill>
            <a:srgbClr val="EEE8DD"/>
          </a:solidFill>
          <a:ln/>
        </p:spPr>
        <p:txBody>
          <a:bodyPr/>
          <a:lstStyle/>
          <a:p>
            <a:endParaRPr lang="en-US" dirty="0"/>
          </a:p>
        </p:txBody>
      </p:sp>
      <p:sp>
        <p:nvSpPr>
          <p:cNvPr id="8" name="Text 5"/>
          <p:cNvSpPr/>
          <p:nvPr/>
        </p:nvSpPr>
        <p:spPr>
          <a:xfrm>
            <a:off x="7636907" y="4479488"/>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Incomplete Frames</a:t>
            </a:r>
            <a:endParaRPr lang="en-US" sz="2100" dirty="0"/>
          </a:p>
        </p:txBody>
      </p:sp>
      <p:sp>
        <p:nvSpPr>
          <p:cNvPr id="9" name="Text 6"/>
          <p:cNvSpPr/>
          <p:nvPr/>
        </p:nvSpPr>
        <p:spPr>
          <a:xfrm>
            <a:off x="7636907" y="4943356"/>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Discarding images where the driver's face or hands are not fully visible.</a:t>
            </a:r>
            <a:endParaRPr lang="en-US" sz="1650" dirty="0"/>
          </a:p>
        </p:txBody>
      </p:sp>
      <p:sp>
        <p:nvSpPr>
          <p:cNvPr id="10" name="Shape 7"/>
          <p:cNvSpPr/>
          <p:nvPr/>
        </p:nvSpPr>
        <p:spPr>
          <a:xfrm>
            <a:off x="750689" y="6058733"/>
            <a:ext cx="6457355" cy="1579245"/>
          </a:xfrm>
          <a:prstGeom prst="roundRect">
            <a:avLst>
              <a:gd name="adj" fmla="val 2037"/>
            </a:avLst>
          </a:prstGeom>
          <a:solidFill>
            <a:srgbClr val="EEE8DD"/>
          </a:solidFill>
          <a:ln/>
        </p:spPr>
        <p:txBody>
          <a:bodyPr/>
          <a:lstStyle/>
          <a:p>
            <a:endParaRPr lang="en-US" dirty="0"/>
          </a:p>
        </p:txBody>
      </p:sp>
      <p:sp>
        <p:nvSpPr>
          <p:cNvPr id="11" name="Text 8"/>
          <p:cNvSpPr/>
          <p:nvPr/>
        </p:nvSpPr>
        <p:spPr>
          <a:xfrm>
            <a:off x="965121" y="6273165"/>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Reflections/Glare</a:t>
            </a:r>
            <a:endParaRPr lang="en-US" sz="2100" dirty="0"/>
          </a:p>
        </p:txBody>
      </p:sp>
      <p:sp>
        <p:nvSpPr>
          <p:cNvPr id="12" name="Text 9"/>
          <p:cNvSpPr/>
          <p:nvPr/>
        </p:nvSpPr>
        <p:spPr>
          <a:xfrm>
            <a:off x="965121" y="6737033"/>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Eliminating images with significant reflections or glare that obscure key details.</a:t>
            </a:r>
            <a:endParaRPr lang="en-US" sz="1650" dirty="0"/>
          </a:p>
        </p:txBody>
      </p:sp>
      <p:sp>
        <p:nvSpPr>
          <p:cNvPr id="13" name="Shape 10"/>
          <p:cNvSpPr/>
          <p:nvPr/>
        </p:nvSpPr>
        <p:spPr>
          <a:xfrm>
            <a:off x="7422475" y="6058733"/>
            <a:ext cx="6457355" cy="1579245"/>
          </a:xfrm>
          <a:prstGeom prst="roundRect">
            <a:avLst>
              <a:gd name="adj" fmla="val 2037"/>
            </a:avLst>
          </a:prstGeom>
          <a:solidFill>
            <a:srgbClr val="EEE8DD"/>
          </a:solidFill>
          <a:ln/>
        </p:spPr>
        <p:txBody>
          <a:bodyPr/>
          <a:lstStyle/>
          <a:p>
            <a:endParaRPr lang="en-US" dirty="0"/>
          </a:p>
        </p:txBody>
      </p:sp>
      <p:sp>
        <p:nvSpPr>
          <p:cNvPr id="14" name="Text 11"/>
          <p:cNvSpPr/>
          <p:nvPr/>
        </p:nvSpPr>
        <p:spPr>
          <a:xfrm>
            <a:off x="7636907" y="6273165"/>
            <a:ext cx="2681407" cy="335161"/>
          </a:xfrm>
          <a:prstGeom prst="rect">
            <a:avLst/>
          </a:prstGeom>
          <a:noFill/>
          <a:ln/>
        </p:spPr>
        <p:txBody>
          <a:bodyPr wrap="none" lIns="0" tIns="0" rIns="0" bIns="0" rtlCol="0" anchor="t"/>
          <a:lstStyle/>
          <a:p>
            <a:pPr marL="0" indent="0">
              <a:lnSpc>
                <a:spcPts val="2600"/>
              </a:lnSpc>
              <a:buNone/>
            </a:pPr>
            <a:r>
              <a:rPr lang="en-US" sz="2100" dirty="0">
                <a:solidFill>
                  <a:srgbClr val="746558"/>
                </a:solidFill>
                <a:latin typeface="Gelasio Semi Bold" pitchFamily="34" charset="0"/>
                <a:ea typeface="Gelasio Semi Bold" pitchFamily="34" charset="-122"/>
                <a:cs typeface="Gelasio Semi Bold" pitchFamily="34" charset="-120"/>
              </a:rPr>
              <a:t>Low Resolution</a:t>
            </a:r>
            <a:endParaRPr lang="en-US" sz="2100" dirty="0"/>
          </a:p>
        </p:txBody>
      </p:sp>
      <p:sp>
        <p:nvSpPr>
          <p:cNvPr id="15" name="Text 12"/>
          <p:cNvSpPr/>
          <p:nvPr/>
        </p:nvSpPr>
        <p:spPr>
          <a:xfrm>
            <a:off x="7636907" y="6737033"/>
            <a:ext cx="6028492" cy="686514"/>
          </a:xfrm>
          <a:prstGeom prst="rect">
            <a:avLst/>
          </a:prstGeom>
          <a:noFill/>
          <a:ln/>
        </p:spPr>
        <p:txBody>
          <a:bodyPr wrap="square" lIns="0" tIns="0" rIns="0" bIns="0" rtlCol="0" anchor="t"/>
          <a:lstStyle/>
          <a:p>
            <a:pPr marL="0" indent="0">
              <a:lnSpc>
                <a:spcPts val="2700"/>
              </a:lnSpc>
              <a:buNone/>
            </a:pPr>
            <a:r>
              <a:rPr lang="en-US" sz="1650" dirty="0">
                <a:solidFill>
                  <a:srgbClr val="746558"/>
                </a:solidFill>
                <a:latin typeface="Gelasio" pitchFamily="34" charset="0"/>
                <a:ea typeface="Gelasio" pitchFamily="34" charset="-122"/>
                <a:cs typeface="Gelasio" pitchFamily="34" charset="-120"/>
              </a:rPr>
              <a:t>Excluding low-resolution images that lack the necessary visual information.</a:t>
            </a:r>
            <a:endParaRPr lang="en-US" sz="1650" dirty="0"/>
          </a:p>
        </p:txBody>
      </p:sp>
      <p:pic>
        <p:nvPicPr>
          <p:cNvPr id="16" name="Picture 15">
            <a:extLst>
              <a:ext uri="{FF2B5EF4-FFF2-40B4-BE49-F238E27FC236}">
                <a16:creationId xmlns:a16="http://schemas.microsoft.com/office/drawing/2014/main" id="{CA38A3C8-ACE9-8BE2-BC0C-2425E9971385}"/>
              </a:ext>
            </a:extLst>
          </p:cNvPr>
          <p:cNvPicPr>
            <a:picLocks noChangeAspect="1"/>
          </p:cNvPicPr>
          <p:nvPr/>
        </p:nvPicPr>
        <p:blipFill>
          <a:blip r:embed="rId4"/>
          <a:stretch>
            <a:fillRect/>
          </a:stretch>
        </p:blipFill>
        <p:spPr>
          <a:xfrm>
            <a:off x="12144375" y="7637977"/>
            <a:ext cx="2486025" cy="55364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148"/>
          </a:xfrm>
          <a:prstGeom prst="rect">
            <a:avLst/>
          </a:prstGeom>
        </p:spPr>
      </p:pic>
      <p:sp>
        <p:nvSpPr>
          <p:cNvPr id="3" name="Text 0"/>
          <p:cNvSpPr/>
          <p:nvPr/>
        </p:nvSpPr>
        <p:spPr>
          <a:xfrm>
            <a:off x="771644" y="606266"/>
            <a:ext cx="7600712" cy="1378029"/>
          </a:xfrm>
          <a:prstGeom prst="rect">
            <a:avLst/>
          </a:prstGeom>
          <a:noFill/>
          <a:ln/>
        </p:spPr>
        <p:txBody>
          <a:bodyPr wrap="square" lIns="0" tIns="0" rIns="0" bIns="0" rtlCol="0" anchor="t"/>
          <a:lstStyle/>
          <a:p>
            <a:pPr marL="0" indent="0">
              <a:lnSpc>
                <a:spcPts val="5400"/>
              </a:lnSpc>
              <a:buNone/>
            </a:pPr>
            <a:r>
              <a:rPr lang="en-US" sz="4300" dirty="0">
                <a:solidFill>
                  <a:srgbClr val="484237"/>
                </a:solidFill>
                <a:latin typeface="Gelasio Semi Bold" pitchFamily="34" charset="0"/>
                <a:ea typeface="Gelasio Semi Bold" pitchFamily="34" charset="-122"/>
                <a:cs typeface="Gelasio Semi Bold" pitchFamily="34" charset="-120"/>
              </a:rPr>
              <a:t>Data Splitting: Train, Test, and Validation Sets</a:t>
            </a:r>
            <a:endParaRPr lang="en-US" sz="4300" dirty="0"/>
          </a:p>
        </p:txBody>
      </p:sp>
      <p:sp>
        <p:nvSpPr>
          <p:cNvPr id="4" name="Shape 1"/>
          <p:cNvSpPr/>
          <p:nvPr/>
        </p:nvSpPr>
        <p:spPr>
          <a:xfrm>
            <a:off x="1087041" y="2314932"/>
            <a:ext cx="30480" cy="5309949"/>
          </a:xfrm>
          <a:prstGeom prst="roundRect">
            <a:avLst>
              <a:gd name="adj" fmla="val 108513"/>
            </a:avLst>
          </a:prstGeom>
          <a:solidFill>
            <a:srgbClr val="D4CEC3"/>
          </a:solidFill>
          <a:ln/>
        </p:spPr>
        <p:txBody>
          <a:bodyPr/>
          <a:lstStyle/>
          <a:p>
            <a:endParaRPr lang="en-US" dirty="0"/>
          </a:p>
        </p:txBody>
      </p:sp>
      <p:sp>
        <p:nvSpPr>
          <p:cNvPr id="5" name="Shape 2"/>
          <p:cNvSpPr/>
          <p:nvPr/>
        </p:nvSpPr>
        <p:spPr>
          <a:xfrm>
            <a:off x="1319808" y="2795707"/>
            <a:ext cx="771644" cy="30480"/>
          </a:xfrm>
          <a:prstGeom prst="roundRect">
            <a:avLst>
              <a:gd name="adj" fmla="val 108513"/>
            </a:avLst>
          </a:prstGeom>
          <a:solidFill>
            <a:srgbClr val="D4CEC3"/>
          </a:solidFill>
          <a:ln/>
        </p:spPr>
        <p:txBody>
          <a:bodyPr/>
          <a:lstStyle/>
          <a:p>
            <a:endParaRPr lang="en-US" dirty="0"/>
          </a:p>
        </p:txBody>
      </p:sp>
      <p:sp>
        <p:nvSpPr>
          <p:cNvPr id="6" name="Shape 3"/>
          <p:cNvSpPr/>
          <p:nvPr/>
        </p:nvSpPr>
        <p:spPr>
          <a:xfrm>
            <a:off x="854273" y="2562939"/>
            <a:ext cx="496014" cy="496014"/>
          </a:xfrm>
          <a:prstGeom prst="roundRect">
            <a:avLst>
              <a:gd name="adj" fmla="val 6668"/>
            </a:avLst>
          </a:prstGeom>
          <a:solidFill>
            <a:srgbClr val="EEE8DD"/>
          </a:solidFill>
          <a:ln/>
        </p:spPr>
        <p:txBody>
          <a:bodyPr/>
          <a:lstStyle/>
          <a:p>
            <a:endParaRPr lang="en-US" dirty="0"/>
          </a:p>
        </p:txBody>
      </p:sp>
      <p:sp>
        <p:nvSpPr>
          <p:cNvPr id="7" name="Text 4"/>
          <p:cNvSpPr/>
          <p:nvPr/>
        </p:nvSpPr>
        <p:spPr>
          <a:xfrm>
            <a:off x="1024295" y="2645569"/>
            <a:ext cx="155972" cy="330756"/>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1</a:t>
            </a:r>
            <a:endParaRPr lang="en-US" sz="2600" dirty="0"/>
          </a:p>
        </p:txBody>
      </p:sp>
      <p:sp>
        <p:nvSpPr>
          <p:cNvPr id="8" name="Text 5"/>
          <p:cNvSpPr/>
          <p:nvPr/>
        </p:nvSpPr>
        <p:spPr>
          <a:xfrm>
            <a:off x="2314932" y="2535317"/>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Training Set</a:t>
            </a:r>
            <a:endParaRPr lang="en-US" sz="2150" dirty="0"/>
          </a:p>
        </p:txBody>
      </p:sp>
      <p:sp>
        <p:nvSpPr>
          <p:cNvPr id="9" name="Text 6"/>
          <p:cNvSpPr/>
          <p:nvPr/>
        </p:nvSpPr>
        <p:spPr>
          <a:xfrm>
            <a:off x="2314932" y="301204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75% of the dataset for model training, to learn the underlying patterns.</a:t>
            </a:r>
            <a:endParaRPr lang="en-US" sz="1700" dirty="0"/>
          </a:p>
        </p:txBody>
      </p:sp>
      <p:sp>
        <p:nvSpPr>
          <p:cNvPr id="10" name="Shape 7"/>
          <p:cNvSpPr/>
          <p:nvPr/>
        </p:nvSpPr>
        <p:spPr>
          <a:xfrm>
            <a:off x="1319808" y="4639151"/>
            <a:ext cx="771644" cy="30480"/>
          </a:xfrm>
          <a:prstGeom prst="roundRect">
            <a:avLst>
              <a:gd name="adj" fmla="val 108513"/>
            </a:avLst>
          </a:prstGeom>
          <a:solidFill>
            <a:srgbClr val="D4CEC3"/>
          </a:solidFill>
          <a:ln/>
        </p:spPr>
        <p:txBody>
          <a:bodyPr/>
          <a:lstStyle/>
          <a:p>
            <a:endParaRPr lang="en-US" dirty="0"/>
          </a:p>
        </p:txBody>
      </p:sp>
      <p:sp>
        <p:nvSpPr>
          <p:cNvPr id="11" name="Shape 8"/>
          <p:cNvSpPr/>
          <p:nvPr/>
        </p:nvSpPr>
        <p:spPr>
          <a:xfrm>
            <a:off x="854273" y="4406384"/>
            <a:ext cx="496014" cy="496014"/>
          </a:xfrm>
          <a:prstGeom prst="roundRect">
            <a:avLst>
              <a:gd name="adj" fmla="val 6668"/>
            </a:avLst>
          </a:prstGeom>
          <a:solidFill>
            <a:srgbClr val="EEE8DD"/>
          </a:solidFill>
          <a:ln/>
        </p:spPr>
        <p:txBody>
          <a:bodyPr/>
          <a:lstStyle/>
          <a:p>
            <a:endParaRPr lang="en-US" dirty="0"/>
          </a:p>
        </p:txBody>
      </p:sp>
      <p:sp>
        <p:nvSpPr>
          <p:cNvPr id="12" name="Text 9"/>
          <p:cNvSpPr/>
          <p:nvPr/>
        </p:nvSpPr>
        <p:spPr>
          <a:xfrm>
            <a:off x="1002030" y="4489013"/>
            <a:ext cx="200382" cy="330756"/>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2</a:t>
            </a:r>
            <a:endParaRPr lang="en-US" sz="2600" dirty="0"/>
          </a:p>
        </p:txBody>
      </p:sp>
      <p:sp>
        <p:nvSpPr>
          <p:cNvPr id="13" name="Text 10"/>
          <p:cNvSpPr/>
          <p:nvPr/>
        </p:nvSpPr>
        <p:spPr>
          <a:xfrm>
            <a:off x="2314932" y="4378762"/>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Testing Set</a:t>
            </a:r>
            <a:endParaRPr lang="en-US" sz="2150" dirty="0"/>
          </a:p>
        </p:txBody>
      </p:sp>
      <p:sp>
        <p:nvSpPr>
          <p:cNvPr id="14" name="Text 11"/>
          <p:cNvSpPr/>
          <p:nvPr/>
        </p:nvSpPr>
        <p:spPr>
          <a:xfrm>
            <a:off x="2314932" y="4855488"/>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20% of the dataset for evaluating the model's performance on unseen data.</a:t>
            </a:r>
            <a:endParaRPr lang="en-US" sz="1700" dirty="0"/>
          </a:p>
        </p:txBody>
      </p:sp>
      <p:sp>
        <p:nvSpPr>
          <p:cNvPr id="15" name="Shape 12"/>
          <p:cNvSpPr/>
          <p:nvPr/>
        </p:nvSpPr>
        <p:spPr>
          <a:xfrm>
            <a:off x="1319808" y="6482596"/>
            <a:ext cx="771644" cy="30480"/>
          </a:xfrm>
          <a:prstGeom prst="roundRect">
            <a:avLst>
              <a:gd name="adj" fmla="val 108513"/>
            </a:avLst>
          </a:prstGeom>
          <a:solidFill>
            <a:srgbClr val="D4CEC3"/>
          </a:solidFill>
          <a:ln/>
        </p:spPr>
        <p:txBody>
          <a:bodyPr/>
          <a:lstStyle/>
          <a:p>
            <a:endParaRPr lang="en-US" dirty="0"/>
          </a:p>
        </p:txBody>
      </p:sp>
      <p:sp>
        <p:nvSpPr>
          <p:cNvPr id="16" name="Shape 13"/>
          <p:cNvSpPr/>
          <p:nvPr/>
        </p:nvSpPr>
        <p:spPr>
          <a:xfrm>
            <a:off x="854273" y="6249829"/>
            <a:ext cx="496014" cy="496014"/>
          </a:xfrm>
          <a:prstGeom prst="roundRect">
            <a:avLst>
              <a:gd name="adj" fmla="val 6668"/>
            </a:avLst>
          </a:prstGeom>
          <a:solidFill>
            <a:srgbClr val="EEE8DD"/>
          </a:solidFill>
          <a:ln/>
        </p:spPr>
        <p:txBody>
          <a:bodyPr/>
          <a:lstStyle/>
          <a:p>
            <a:endParaRPr lang="en-US" dirty="0"/>
          </a:p>
        </p:txBody>
      </p:sp>
      <p:sp>
        <p:nvSpPr>
          <p:cNvPr id="17" name="Text 14"/>
          <p:cNvSpPr/>
          <p:nvPr/>
        </p:nvSpPr>
        <p:spPr>
          <a:xfrm>
            <a:off x="1002625" y="6332458"/>
            <a:ext cx="199311" cy="330756"/>
          </a:xfrm>
          <a:prstGeom prst="rect">
            <a:avLst/>
          </a:prstGeom>
          <a:noFill/>
          <a:ln/>
        </p:spPr>
        <p:txBody>
          <a:bodyPr wrap="none" lIns="0" tIns="0" rIns="0" bIns="0" rtlCol="0" anchor="t"/>
          <a:lstStyle/>
          <a:p>
            <a:pPr marL="0" indent="0" algn="ctr">
              <a:lnSpc>
                <a:spcPts val="2600"/>
              </a:lnSpc>
              <a:buNone/>
            </a:pPr>
            <a:r>
              <a:rPr lang="en-US" sz="2600" dirty="0">
                <a:solidFill>
                  <a:srgbClr val="746558"/>
                </a:solidFill>
                <a:latin typeface="Gelasio Semi Bold" pitchFamily="34" charset="0"/>
                <a:ea typeface="Gelasio Semi Bold" pitchFamily="34" charset="-122"/>
                <a:cs typeface="Gelasio Semi Bold" pitchFamily="34" charset="-120"/>
              </a:rPr>
              <a:t>3</a:t>
            </a:r>
            <a:endParaRPr lang="en-US" sz="2600" dirty="0"/>
          </a:p>
        </p:txBody>
      </p:sp>
      <p:sp>
        <p:nvSpPr>
          <p:cNvPr id="18" name="Text 15"/>
          <p:cNvSpPr/>
          <p:nvPr/>
        </p:nvSpPr>
        <p:spPr>
          <a:xfrm>
            <a:off x="2314932" y="6222206"/>
            <a:ext cx="2756178" cy="344448"/>
          </a:xfrm>
          <a:prstGeom prst="rect">
            <a:avLst/>
          </a:prstGeom>
          <a:noFill/>
          <a:ln/>
        </p:spPr>
        <p:txBody>
          <a:bodyPr wrap="none" lIns="0" tIns="0" rIns="0" bIns="0" rtlCol="0" anchor="t"/>
          <a:lstStyle/>
          <a:p>
            <a:pPr marL="0" indent="0" algn="l">
              <a:lnSpc>
                <a:spcPts val="2700"/>
              </a:lnSpc>
              <a:buNone/>
            </a:pPr>
            <a:r>
              <a:rPr lang="en-US" sz="2150" dirty="0">
                <a:solidFill>
                  <a:srgbClr val="746558"/>
                </a:solidFill>
                <a:latin typeface="Gelasio Semi Bold" pitchFamily="34" charset="0"/>
                <a:ea typeface="Gelasio Semi Bold" pitchFamily="34" charset="-122"/>
                <a:cs typeface="Gelasio Semi Bold" pitchFamily="34" charset="-120"/>
              </a:rPr>
              <a:t>Validation Set</a:t>
            </a:r>
            <a:endParaRPr lang="en-US" sz="2150" dirty="0"/>
          </a:p>
        </p:txBody>
      </p:sp>
      <p:sp>
        <p:nvSpPr>
          <p:cNvPr id="19" name="Text 16"/>
          <p:cNvSpPr/>
          <p:nvPr/>
        </p:nvSpPr>
        <p:spPr>
          <a:xfrm>
            <a:off x="2314932" y="6698933"/>
            <a:ext cx="6057424" cy="705564"/>
          </a:xfrm>
          <a:prstGeom prst="rect">
            <a:avLst/>
          </a:prstGeom>
          <a:noFill/>
          <a:ln/>
        </p:spPr>
        <p:txBody>
          <a:bodyPr wrap="square" lIns="0" tIns="0" rIns="0" bIns="0" rtlCol="0" anchor="t"/>
          <a:lstStyle/>
          <a:p>
            <a:pPr marL="0" indent="0" algn="l">
              <a:lnSpc>
                <a:spcPts val="2750"/>
              </a:lnSpc>
              <a:buNone/>
            </a:pPr>
            <a:r>
              <a:rPr lang="en-US" sz="1700" dirty="0">
                <a:solidFill>
                  <a:srgbClr val="746558"/>
                </a:solidFill>
                <a:latin typeface="Gelasio" pitchFamily="34" charset="0"/>
                <a:ea typeface="Gelasio" pitchFamily="34" charset="-122"/>
                <a:cs typeface="Gelasio" pitchFamily="34" charset="-120"/>
              </a:rPr>
              <a:t>5% of the dataset for monitoring the model's generalization during training.</a:t>
            </a:r>
            <a:endParaRPr lang="en-US" sz="17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57389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Image Resizing: </a:t>
            </a:r>
            <a:endParaRPr lang="en-US" sz="4450" dirty="0"/>
          </a:p>
        </p:txBody>
      </p:sp>
      <p:sp>
        <p:nvSpPr>
          <p:cNvPr id="3" name="Shape 1"/>
          <p:cNvSpPr/>
          <p:nvPr/>
        </p:nvSpPr>
        <p:spPr>
          <a:xfrm>
            <a:off x="793790" y="3622834"/>
            <a:ext cx="4196358" cy="2032754"/>
          </a:xfrm>
          <a:prstGeom prst="roundRect">
            <a:avLst>
              <a:gd name="adj" fmla="val 1674"/>
            </a:avLst>
          </a:prstGeom>
          <a:solidFill>
            <a:srgbClr val="EEE8DD"/>
          </a:solidFill>
          <a:ln/>
        </p:spPr>
        <p:txBody>
          <a:bodyPr/>
          <a:lstStyle/>
          <a:p>
            <a:endParaRPr lang="en-US" dirty="0"/>
          </a:p>
        </p:txBody>
      </p:sp>
      <p:sp>
        <p:nvSpPr>
          <p:cNvPr id="4" name="Text 2"/>
          <p:cNvSpPr/>
          <p:nvPr/>
        </p:nvSpPr>
        <p:spPr>
          <a:xfrm>
            <a:off x="1020604" y="3849648"/>
            <a:ext cx="3226951"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Consistent Dimensions</a:t>
            </a:r>
            <a:endParaRPr lang="en-US" sz="2200" dirty="0"/>
          </a:p>
        </p:txBody>
      </p:sp>
      <p:sp>
        <p:nvSpPr>
          <p:cNvPr id="5" name="Text 3"/>
          <p:cNvSpPr/>
          <p:nvPr/>
        </p:nvSpPr>
        <p:spPr>
          <a:xfrm>
            <a:off x="1020604" y="4340066"/>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Resizing all images to a fixed size, such as 240×240 pixels, for model compatibility.</a:t>
            </a:r>
            <a:endParaRPr lang="en-US" sz="1750" dirty="0"/>
          </a:p>
        </p:txBody>
      </p:sp>
      <p:sp>
        <p:nvSpPr>
          <p:cNvPr id="6" name="Shape 4"/>
          <p:cNvSpPr/>
          <p:nvPr/>
        </p:nvSpPr>
        <p:spPr>
          <a:xfrm>
            <a:off x="5216962" y="3622834"/>
            <a:ext cx="4196358" cy="2032754"/>
          </a:xfrm>
          <a:prstGeom prst="roundRect">
            <a:avLst>
              <a:gd name="adj" fmla="val 1674"/>
            </a:avLst>
          </a:prstGeom>
          <a:solidFill>
            <a:srgbClr val="EEE8DD"/>
          </a:solidFill>
          <a:ln/>
        </p:spPr>
        <p:txBody>
          <a:bodyPr/>
          <a:lstStyle/>
          <a:p>
            <a:endParaRPr lang="en-US" dirty="0"/>
          </a:p>
        </p:txBody>
      </p:sp>
      <p:sp>
        <p:nvSpPr>
          <p:cNvPr id="7" name="Text 5"/>
          <p:cNvSpPr/>
          <p:nvPr/>
        </p:nvSpPr>
        <p:spPr>
          <a:xfrm>
            <a:off x="5443776" y="3849648"/>
            <a:ext cx="3616881"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Aspect Ratio Preservation</a:t>
            </a:r>
            <a:endParaRPr lang="en-US" sz="2200" dirty="0"/>
          </a:p>
        </p:txBody>
      </p:sp>
      <p:sp>
        <p:nvSpPr>
          <p:cNvPr id="8" name="Text 6"/>
          <p:cNvSpPr/>
          <p:nvPr/>
        </p:nvSpPr>
        <p:spPr>
          <a:xfrm>
            <a:off x="5443776" y="4340066"/>
            <a:ext cx="3742730"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Maintaining the original aspect ratio to avoid distorting the visual information.</a:t>
            </a:r>
            <a:endParaRPr lang="en-US" sz="1750" dirty="0"/>
          </a:p>
        </p:txBody>
      </p:sp>
      <p:sp>
        <p:nvSpPr>
          <p:cNvPr id="9" name="Shape 7"/>
          <p:cNvSpPr/>
          <p:nvPr/>
        </p:nvSpPr>
        <p:spPr>
          <a:xfrm>
            <a:off x="9640133" y="3622834"/>
            <a:ext cx="4196358" cy="2032754"/>
          </a:xfrm>
          <a:prstGeom prst="roundRect">
            <a:avLst>
              <a:gd name="adj" fmla="val 1674"/>
            </a:avLst>
          </a:prstGeom>
          <a:solidFill>
            <a:srgbClr val="EEE8DD"/>
          </a:solidFill>
          <a:ln/>
        </p:spPr>
        <p:txBody>
          <a:bodyPr/>
          <a:lstStyle/>
          <a:p>
            <a:endParaRPr lang="en-US" dirty="0"/>
          </a:p>
        </p:txBody>
      </p:sp>
      <p:sp>
        <p:nvSpPr>
          <p:cNvPr id="10" name="Text 8"/>
          <p:cNvSpPr/>
          <p:nvPr/>
        </p:nvSpPr>
        <p:spPr>
          <a:xfrm>
            <a:off x="9866948" y="3849648"/>
            <a:ext cx="2835235" cy="354330"/>
          </a:xfrm>
          <a:prstGeom prst="rect">
            <a:avLst/>
          </a:prstGeom>
          <a:noFill/>
          <a:ln/>
        </p:spPr>
        <p:txBody>
          <a:bodyPr wrap="non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Image Rescaling</a:t>
            </a:r>
            <a:endParaRPr lang="en-US" sz="2200" dirty="0"/>
          </a:p>
        </p:txBody>
      </p:sp>
      <p:sp>
        <p:nvSpPr>
          <p:cNvPr id="11" name="Text 9"/>
          <p:cNvSpPr/>
          <p:nvPr/>
        </p:nvSpPr>
        <p:spPr>
          <a:xfrm>
            <a:off x="9866948" y="4340066"/>
            <a:ext cx="3742730"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Scaling the pixel values to a 0-1 range to improve model stability.</a:t>
            </a:r>
            <a:endParaRPr lang="en-US" sz="1750" dirty="0"/>
          </a:p>
        </p:txBody>
      </p:sp>
      <p:pic>
        <p:nvPicPr>
          <p:cNvPr id="12" name="Picture 11">
            <a:extLst>
              <a:ext uri="{FF2B5EF4-FFF2-40B4-BE49-F238E27FC236}">
                <a16:creationId xmlns:a16="http://schemas.microsoft.com/office/drawing/2014/main" id="{9CD07D91-D61A-52F3-75BF-EEB796FDDAC7}"/>
              </a:ext>
            </a:extLst>
          </p:cNvPr>
          <p:cNvPicPr>
            <a:picLocks noChangeAspect="1"/>
          </p:cNvPicPr>
          <p:nvPr/>
        </p:nvPicPr>
        <p:blipFill>
          <a:blip r:embed="rId3"/>
          <a:stretch>
            <a:fillRect/>
          </a:stretch>
        </p:blipFill>
        <p:spPr>
          <a:xfrm>
            <a:off x="12144375" y="7143869"/>
            <a:ext cx="2486025" cy="10477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1562</Words>
  <Application>Microsoft Office PowerPoint</Application>
  <PresentationFormat>Custom</PresentationFormat>
  <Paragraphs>256</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Gelasio</vt:lpstr>
      <vt:lpstr>Arial</vt:lpstr>
      <vt:lpstr>Source Serif Pro</vt:lpstr>
      <vt:lpstr>Gelasio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Mahmoud Abdelnasser Abdelhameed Ahmed</cp:lastModifiedBy>
  <cp:revision>41</cp:revision>
  <dcterms:created xsi:type="dcterms:W3CDTF">2024-10-07T11:20:13Z</dcterms:created>
  <dcterms:modified xsi:type="dcterms:W3CDTF">2024-10-07T15:56:31Z</dcterms:modified>
</cp:coreProperties>
</file>